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87" r:id="rId3"/>
    <p:sldId id="271" r:id="rId4"/>
    <p:sldId id="268" r:id="rId5"/>
    <p:sldId id="258" r:id="rId6"/>
    <p:sldId id="259" r:id="rId7"/>
    <p:sldId id="260" r:id="rId8"/>
    <p:sldId id="275" r:id="rId9"/>
    <p:sldId id="261" r:id="rId10"/>
    <p:sldId id="273" r:id="rId11"/>
    <p:sldId id="264" r:id="rId12"/>
    <p:sldId id="267" r:id="rId13"/>
    <p:sldId id="276" r:id="rId14"/>
    <p:sldId id="266" r:id="rId15"/>
    <p:sldId id="277" r:id="rId16"/>
    <p:sldId id="279" r:id="rId17"/>
    <p:sldId id="278" r:id="rId18"/>
    <p:sldId id="280" r:id="rId19"/>
    <p:sldId id="282" r:id="rId20"/>
    <p:sldId id="283" r:id="rId21"/>
    <p:sldId id="286" r:id="rId22"/>
    <p:sldId id="284" r:id="rId23"/>
    <p:sldId id="288" r:id="rId24"/>
    <p:sldId id="285" r:id="rId25"/>
  </p:sldIdLst>
  <p:sldSz cx="12192000" cy="6858000"/>
  <p:notesSz cx="6858000" cy="9144000"/>
  <p:defaultTextStyle>
    <a:defPPr>
      <a:defRPr lang="en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2789"/>
  </p:normalViewPr>
  <p:slideViewPr>
    <p:cSldViewPr snapToGrid="0">
      <p:cViewPr varScale="1">
        <p:scale>
          <a:sx n="105" d="100"/>
          <a:sy n="105" d="100"/>
        </p:scale>
        <p:origin x="13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E17E7-514B-CB49-8F3B-A8297364765E}" type="datetimeFigureOut">
              <a:rPr lang="en-CN" smtClean="0"/>
              <a:t>2024/6/18</a:t>
            </a:fld>
            <a:endParaRPr lang="en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0719F-F87E-0F40-AB9E-A8671247B216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716904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80719F-F87E-0F40-AB9E-A8671247B216}" type="slidenum">
              <a:rPr lang="en-CN" smtClean="0"/>
              <a:t>1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734433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80719F-F87E-0F40-AB9E-A8671247B216}" type="slidenum">
              <a:rPr lang="en-CN" smtClean="0"/>
              <a:t>3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874215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80719F-F87E-0F40-AB9E-A8671247B216}" type="slidenum">
              <a:rPr lang="en-CN" smtClean="0"/>
              <a:t>4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362283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80719F-F87E-0F40-AB9E-A8671247B216}" type="slidenum">
              <a:rPr lang="en-CN" smtClean="0"/>
              <a:t>5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859902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80719F-F87E-0F40-AB9E-A8671247B216}" type="slidenum">
              <a:rPr lang="en-CN" smtClean="0"/>
              <a:t>6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230006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E25E9-D276-0415-327B-2C0AFDF1AB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40438A-CAF4-F773-9887-4D8171D793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B146EB-A2B1-0CEE-AD62-915FA429A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2059-AA5D-0E47-A496-75C8EAA96519}" type="datetime1">
              <a:rPr lang="en-US" smtClean="0"/>
              <a:t>6/18/24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FECA2-2D53-F4AD-9045-434A4ABF1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1D606-FEC5-A2B2-7445-C84B51C88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03CEB-AF05-564E-8E7C-07686CADEA51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384128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D3981-456F-5F1A-097B-E706679BF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10A47B-0903-96AA-266F-573DEFBD5F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CB0AFB-FB14-0180-9AF1-330953E1E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C3F3C-5EAD-BB48-9235-622418143555}" type="datetime1">
              <a:rPr lang="en-US" smtClean="0"/>
              <a:t>6/18/24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3A11D3-BE23-4C78-3EF5-1CF4C14C8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36399A-E36C-70DF-3628-F083AFD48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03CEB-AF05-564E-8E7C-07686CADEA51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172146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0D7CDB-5743-7125-7FEA-741221D263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79933F-C353-D05B-2B88-23183A9C2A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C2D25-4E6F-607D-D326-20FC96420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B017-F30B-334A-A915-774D3D382CC2}" type="datetime1">
              <a:rPr lang="en-US" smtClean="0"/>
              <a:t>6/18/24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8800D-250B-A91C-A05D-1420B86C1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EB1F9C-1FDF-009E-7564-03F5C5FA3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03CEB-AF05-564E-8E7C-07686CADEA51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673232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F3F71-A210-7E5C-E7AA-3B0E14F83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B9378-762E-D5ED-0725-9D4B8D4356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75EE2-3575-57DC-5BAE-6AC8DBC31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E2A8-B45A-4741-B52E-DBE3BE0EAC90}" type="datetime1">
              <a:rPr lang="en-US" smtClean="0"/>
              <a:t>6/18/24</a:t>
            </a:fld>
            <a:endParaRPr lang="en-C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68471-2AFD-7B9E-03D8-4E356A643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10312"/>
            <a:ext cx="4114800" cy="365125"/>
          </a:xfrm>
        </p:spPr>
        <p:txBody>
          <a:bodyPr/>
          <a:lstStyle/>
          <a:p>
            <a:endParaRPr lang="en-C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7A306E-7D05-B054-07C7-544C82016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492875"/>
            <a:ext cx="2743200" cy="365125"/>
          </a:xfrm>
        </p:spPr>
        <p:txBody>
          <a:bodyPr/>
          <a:lstStyle>
            <a:lvl1pPr algn="ctr">
              <a:defRPr sz="1600" b="1"/>
            </a:lvl1pPr>
          </a:lstStyle>
          <a:p>
            <a:fld id="{7BA03CEB-AF05-564E-8E7C-07686CADEA51}" type="slidenum">
              <a:rPr lang="en-CN" smtClean="0"/>
              <a:pPr/>
              <a:t>‹#›</a:t>
            </a:fld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535178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265D0-36FC-3819-8984-F9E8A0BAA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D31CF9-B2F0-FF9C-2FFF-6C996124C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F06293-1520-81E0-EAF6-E7D7AEAC8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D88F-3D9C-3243-BCAE-5D7020BB834F}" type="datetime1">
              <a:rPr lang="en-US" smtClean="0"/>
              <a:t>6/18/24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3A3920-956B-03F1-9D67-EC7283F6F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C4404F-FB2B-38DB-4C27-B748DC1AC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03CEB-AF05-564E-8E7C-07686CADEA51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563626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39055-16FD-465F-C5FB-201BCCF85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5F8D1-11C9-0AFA-7BCC-F47B894208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E8A8D7-F87E-0B6B-CA7D-A0CBD412C2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696FCF-2E99-B04A-772F-47F8E9BE0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5AE20-E978-5D4A-B49C-E920B9448295}" type="datetime1">
              <a:rPr lang="en-US" smtClean="0"/>
              <a:t>6/18/24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BF0F1B-2BE6-3845-43C6-D1FE1C529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E9B506-F550-3E9F-6F46-462649B93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03CEB-AF05-564E-8E7C-07686CADEA51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751346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9D786-EA71-BF0D-DA0E-881435EE8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0AA6CC-7A1A-9B42-025D-E9C463926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5D7556-D380-06EF-C46A-25B82A9586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EAA697-C434-1CB9-A42C-BF3DBC058E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7425CA-1354-0E6B-718A-6D78091AAC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613C00-E8E0-6423-5BE4-13D200386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01880-77A6-EF44-A9C9-F7449B5DB878}" type="datetime1">
              <a:rPr lang="en-US" smtClean="0"/>
              <a:t>6/18/24</a:t>
            </a:fld>
            <a:endParaRPr lang="en-C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8E2699-A92B-2A7B-0E96-98EAB08E1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92A87E-7A46-D40F-0EBD-F0B036808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03CEB-AF05-564E-8E7C-07686CADEA51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736288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E31E2-3E2E-826B-9C01-A54CCD339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5D9C9A-0C0B-BC6D-5B9B-E5E646B76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4B742-5993-2241-8A70-AE3BDA548A42}" type="datetime1">
              <a:rPr lang="en-US" smtClean="0"/>
              <a:t>6/18/24</a:t>
            </a:fld>
            <a:endParaRPr lang="en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936AE7-05DA-2708-7EFB-2436EE195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8B88F2-E862-58DC-052F-31F39B38A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03CEB-AF05-564E-8E7C-07686CADEA51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109785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348058-8682-5E0A-FD1D-885BEC87F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B77E4-8201-FB45-83B9-6147FBD76396}" type="datetime1">
              <a:rPr lang="en-US" smtClean="0"/>
              <a:t>6/18/24</a:t>
            </a:fld>
            <a:endParaRPr lang="en-C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3B3D25-01F1-B9E2-BE52-DE3646966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66D626-9A49-7A36-AA00-B1305A615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03CEB-AF05-564E-8E7C-07686CADEA51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446032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DC14A-9485-785F-708C-B5A471A81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C5808-0194-CD95-7EB6-9B7E412BB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619D48-057A-D4C7-6572-0BEC5E843D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983B37-3517-C478-2E32-F3BCD9715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23438-B07F-A949-B0DA-59F74D16ED65}" type="datetime1">
              <a:rPr lang="en-US" smtClean="0"/>
              <a:t>6/18/24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E0B78E-DAF2-0C99-D982-A477D6DD1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EE0B38-1173-D327-369D-DDCE152E9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03CEB-AF05-564E-8E7C-07686CADEA51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616931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379CA-E6BE-75AC-5CAD-867AEE2AE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8E0EB9-B8B7-BBE9-7A6D-942EDA16E7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757055-2BA1-DE21-6D6F-E023827976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3E6992-B680-3DE0-57A8-945B3797E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81C6A-274E-4F4D-95D5-5B034B1AC371}" type="datetime1">
              <a:rPr lang="en-US" smtClean="0"/>
              <a:t>6/18/24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415C29-7BE2-7C3A-13F7-9B97AB77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50895E-5732-2DD4-5B64-B64731503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03CEB-AF05-564E-8E7C-07686CADEA51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000074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C37953-F3FD-D689-1D36-E5F07D512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2197FD-AB4B-389D-5B8E-57B7702AD9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AB379-A655-0C85-875C-3E73783258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387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C21C3F-5478-4847-B513-437CFAE2E003}" type="datetime1">
              <a:rPr lang="en-US" smtClean="0"/>
              <a:t>6/18/24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91903-FC04-9BB6-9945-AFBD326809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3D84C4-958C-7BB5-E509-F65F8639C2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387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algn="l"/>
            <a:fld id="{7BA03CEB-AF05-564E-8E7C-07686CADEA51}" type="slidenum">
              <a:rPr lang="en-CN" smtClean="0"/>
              <a:pPr algn="l"/>
              <a:t>‹#›</a:t>
            </a:fld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1430549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emf"/><Relationship Id="rId13" Type="http://schemas.openxmlformats.org/officeDocument/2006/relationships/image" Target="../media/image71.png"/><Relationship Id="rId3" Type="http://schemas.openxmlformats.org/officeDocument/2006/relationships/image" Target="../media/image63.png"/><Relationship Id="rId7" Type="http://schemas.openxmlformats.org/officeDocument/2006/relationships/image" Target="../media/image65.emf"/><Relationship Id="rId12" Type="http://schemas.openxmlformats.org/officeDocument/2006/relationships/image" Target="../media/image70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69.jpeg"/><Relationship Id="rId5" Type="http://schemas.openxmlformats.org/officeDocument/2006/relationships/image" Target="../media/image1.png"/><Relationship Id="rId10" Type="http://schemas.openxmlformats.org/officeDocument/2006/relationships/image" Target="../media/image68.png"/><Relationship Id="rId4" Type="http://schemas.openxmlformats.org/officeDocument/2006/relationships/image" Target="../media/image64.jpeg"/><Relationship Id="rId9" Type="http://schemas.openxmlformats.org/officeDocument/2006/relationships/image" Target="../media/image67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png"/><Relationship Id="rId3" Type="http://schemas.openxmlformats.org/officeDocument/2006/relationships/image" Target="../media/image1.png"/><Relationship Id="rId7" Type="http://schemas.openxmlformats.org/officeDocument/2006/relationships/image" Target="../media/image72.jpeg"/><Relationship Id="rId12" Type="http://schemas.openxmlformats.org/officeDocument/2006/relationships/image" Target="../media/image77.png"/><Relationship Id="rId2" Type="http://schemas.openxmlformats.org/officeDocument/2006/relationships/image" Target="../media/image64.jpeg"/><Relationship Id="rId16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emf"/><Relationship Id="rId11" Type="http://schemas.openxmlformats.org/officeDocument/2006/relationships/image" Target="../media/image76.png"/><Relationship Id="rId5" Type="http://schemas.openxmlformats.org/officeDocument/2006/relationships/image" Target="../media/image65.emf"/><Relationship Id="rId15" Type="http://schemas.openxmlformats.org/officeDocument/2006/relationships/image" Target="../media/image80.png"/><Relationship Id="rId10" Type="http://schemas.openxmlformats.org/officeDocument/2006/relationships/image" Target="../media/image75.png"/><Relationship Id="rId4" Type="http://schemas.openxmlformats.org/officeDocument/2006/relationships/image" Target="../media/image2.png"/><Relationship Id="rId9" Type="http://schemas.openxmlformats.org/officeDocument/2006/relationships/image" Target="../media/image74.jpeg"/><Relationship Id="rId14" Type="http://schemas.openxmlformats.org/officeDocument/2006/relationships/image" Target="../media/image7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2.png"/><Relationship Id="rId7" Type="http://schemas.openxmlformats.org/officeDocument/2006/relationships/image" Target="../media/image8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emf"/><Relationship Id="rId5" Type="http://schemas.openxmlformats.org/officeDocument/2006/relationships/image" Target="../media/image82.emf"/><Relationship Id="rId4" Type="http://schemas.openxmlformats.org/officeDocument/2006/relationships/image" Target="../media/image81.emf"/><Relationship Id="rId9" Type="http://schemas.openxmlformats.org/officeDocument/2006/relationships/image" Target="../media/image8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emf"/><Relationship Id="rId5" Type="http://schemas.openxmlformats.org/officeDocument/2006/relationships/image" Target="../media/image87.emf"/><Relationship Id="rId4" Type="http://schemas.openxmlformats.org/officeDocument/2006/relationships/image" Target="../media/image8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emf"/><Relationship Id="rId3" Type="http://schemas.openxmlformats.org/officeDocument/2006/relationships/image" Target="../media/image2.png"/><Relationship Id="rId7" Type="http://schemas.openxmlformats.org/officeDocument/2006/relationships/image" Target="../media/image9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emf"/><Relationship Id="rId5" Type="http://schemas.openxmlformats.org/officeDocument/2006/relationships/image" Target="../media/image91.emf"/><Relationship Id="rId4" Type="http://schemas.openxmlformats.org/officeDocument/2006/relationships/image" Target="../media/image90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emf"/><Relationship Id="rId3" Type="http://schemas.openxmlformats.org/officeDocument/2006/relationships/image" Target="../media/image2.png"/><Relationship Id="rId7" Type="http://schemas.openxmlformats.org/officeDocument/2006/relationships/image" Target="../media/image9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emf"/><Relationship Id="rId5" Type="http://schemas.openxmlformats.org/officeDocument/2006/relationships/image" Target="../media/image91.emf"/><Relationship Id="rId4" Type="http://schemas.openxmlformats.org/officeDocument/2006/relationships/image" Target="../media/image90.emf"/><Relationship Id="rId9" Type="http://schemas.openxmlformats.org/officeDocument/2006/relationships/image" Target="../media/image94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emf"/><Relationship Id="rId13" Type="http://schemas.openxmlformats.org/officeDocument/2006/relationships/image" Target="../media/image99.emf"/><Relationship Id="rId3" Type="http://schemas.openxmlformats.org/officeDocument/2006/relationships/image" Target="../media/image2.png"/><Relationship Id="rId7" Type="http://schemas.openxmlformats.org/officeDocument/2006/relationships/image" Target="../media/image93.emf"/><Relationship Id="rId12" Type="http://schemas.openxmlformats.org/officeDocument/2006/relationships/image" Target="../media/image9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emf"/><Relationship Id="rId11" Type="http://schemas.openxmlformats.org/officeDocument/2006/relationships/image" Target="../media/image97.emf"/><Relationship Id="rId5" Type="http://schemas.openxmlformats.org/officeDocument/2006/relationships/image" Target="../media/image91.emf"/><Relationship Id="rId10" Type="http://schemas.openxmlformats.org/officeDocument/2006/relationships/image" Target="../media/image96.emf"/><Relationship Id="rId4" Type="http://schemas.openxmlformats.org/officeDocument/2006/relationships/image" Target="../media/image90.emf"/><Relationship Id="rId9" Type="http://schemas.openxmlformats.org/officeDocument/2006/relationships/image" Target="../media/image9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emf"/><Relationship Id="rId2" Type="http://schemas.openxmlformats.org/officeDocument/2006/relationships/image" Target="../media/image10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7.png"/><Relationship Id="rId4" Type="http://schemas.openxmlformats.org/officeDocument/2006/relationships/image" Target="../media/image106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emf"/><Relationship Id="rId18" Type="http://schemas.openxmlformats.org/officeDocument/2006/relationships/image" Target="../media/image18.emf"/><Relationship Id="rId26" Type="http://schemas.openxmlformats.org/officeDocument/2006/relationships/image" Target="../media/image26.emf"/><Relationship Id="rId39" Type="http://schemas.openxmlformats.org/officeDocument/2006/relationships/image" Target="../media/image39.emf"/><Relationship Id="rId21" Type="http://schemas.openxmlformats.org/officeDocument/2006/relationships/image" Target="../media/image21.emf"/><Relationship Id="rId34" Type="http://schemas.openxmlformats.org/officeDocument/2006/relationships/image" Target="../media/image34.emf"/><Relationship Id="rId7" Type="http://schemas.openxmlformats.org/officeDocument/2006/relationships/image" Target="../media/image7.emf"/><Relationship Id="rId12" Type="http://schemas.openxmlformats.org/officeDocument/2006/relationships/image" Target="../media/image12.emf"/><Relationship Id="rId17" Type="http://schemas.openxmlformats.org/officeDocument/2006/relationships/image" Target="../media/image17.emf"/><Relationship Id="rId25" Type="http://schemas.openxmlformats.org/officeDocument/2006/relationships/image" Target="../media/image25.emf"/><Relationship Id="rId33" Type="http://schemas.openxmlformats.org/officeDocument/2006/relationships/image" Target="../media/image33.emf"/><Relationship Id="rId38" Type="http://schemas.openxmlformats.org/officeDocument/2006/relationships/image" Target="../media/image38.em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emf"/><Relationship Id="rId20" Type="http://schemas.openxmlformats.org/officeDocument/2006/relationships/image" Target="../media/image20.emf"/><Relationship Id="rId29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11" Type="http://schemas.openxmlformats.org/officeDocument/2006/relationships/image" Target="../media/image11.emf"/><Relationship Id="rId24" Type="http://schemas.openxmlformats.org/officeDocument/2006/relationships/image" Target="../media/image24.emf"/><Relationship Id="rId32" Type="http://schemas.openxmlformats.org/officeDocument/2006/relationships/image" Target="../media/image32.emf"/><Relationship Id="rId37" Type="http://schemas.openxmlformats.org/officeDocument/2006/relationships/image" Target="../media/image37.emf"/><Relationship Id="rId40" Type="http://schemas.openxmlformats.org/officeDocument/2006/relationships/image" Target="../media/image40.emf"/><Relationship Id="rId5" Type="http://schemas.openxmlformats.org/officeDocument/2006/relationships/image" Target="../media/image5.emf"/><Relationship Id="rId15" Type="http://schemas.openxmlformats.org/officeDocument/2006/relationships/image" Target="../media/image15.emf"/><Relationship Id="rId23" Type="http://schemas.openxmlformats.org/officeDocument/2006/relationships/image" Target="../media/image23.emf"/><Relationship Id="rId28" Type="http://schemas.openxmlformats.org/officeDocument/2006/relationships/image" Target="../media/image28.emf"/><Relationship Id="rId36" Type="http://schemas.openxmlformats.org/officeDocument/2006/relationships/image" Target="../media/image36.emf"/><Relationship Id="rId10" Type="http://schemas.openxmlformats.org/officeDocument/2006/relationships/image" Target="../media/image10.emf"/><Relationship Id="rId19" Type="http://schemas.openxmlformats.org/officeDocument/2006/relationships/image" Target="../media/image19.emf"/><Relationship Id="rId31" Type="http://schemas.openxmlformats.org/officeDocument/2006/relationships/image" Target="../media/image31.emf"/><Relationship Id="rId4" Type="http://schemas.openxmlformats.org/officeDocument/2006/relationships/image" Target="../media/image2.png"/><Relationship Id="rId9" Type="http://schemas.openxmlformats.org/officeDocument/2006/relationships/image" Target="../media/image9.emf"/><Relationship Id="rId14" Type="http://schemas.openxmlformats.org/officeDocument/2006/relationships/image" Target="../media/image14.emf"/><Relationship Id="rId22" Type="http://schemas.openxmlformats.org/officeDocument/2006/relationships/image" Target="../media/image22.emf"/><Relationship Id="rId27" Type="http://schemas.openxmlformats.org/officeDocument/2006/relationships/image" Target="../media/image27.emf"/><Relationship Id="rId30" Type="http://schemas.openxmlformats.org/officeDocument/2006/relationships/image" Target="../media/image30.emf"/><Relationship Id="rId35" Type="http://schemas.openxmlformats.org/officeDocument/2006/relationships/image" Target="../media/image35.emf"/><Relationship Id="rId8" Type="http://schemas.openxmlformats.org/officeDocument/2006/relationships/image" Target="../media/image8.emf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emf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2.png"/><Relationship Id="rId9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emf"/><Relationship Id="rId5" Type="http://schemas.openxmlformats.org/officeDocument/2006/relationships/image" Target="../media/image50.emf"/><Relationship Id="rId4" Type="http://schemas.openxmlformats.org/officeDocument/2006/relationships/image" Target="../media/image4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6.png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em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A1A4C-A1BB-1F1F-00D0-B03B5D64F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957" y="406400"/>
            <a:ext cx="11244222" cy="23876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C00000"/>
                </a:solidFill>
              </a:rPr>
              <a:t>Centauri: </a:t>
            </a:r>
            <a:br>
              <a:rPr lang="en-US" dirty="0"/>
            </a:br>
            <a:r>
              <a:rPr lang="en-US" sz="3100" dirty="0">
                <a:solidFill>
                  <a:srgbClr val="B52838"/>
                </a:solidFill>
                <a:effectLst/>
                <a:highlight>
                  <a:srgbClr val="FFFFFF"/>
                </a:highlight>
                <a:latin typeface="LinLibertineO-Identity-H"/>
              </a:rPr>
              <a:t>Enabling Efficient Scheduling for Communication-Computation Overlap </a:t>
            </a:r>
            <a:br>
              <a:rPr lang="en-US" sz="3100" dirty="0">
                <a:solidFill>
                  <a:srgbClr val="B52838"/>
                </a:solidFill>
                <a:effectLst/>
                <a:highlight>
                  <a:srgbClr val="FFFFFF"/>
                </a:highlight>
                <a:latin typeface="LinLibertineO-Identity-H"/>
              </a:rPr>
            </a:br>
            <a:r>
              <a:rPr lang="en-US" sz="3100" dirty="0">
                <a:solidFill>
                  <a:srgbClr val="B52838"/>
                </a:solidFill>
                <a:effectLst/>
                <a:highlight>
                  <a:srgbClr val="FFFFFF"/>
                </a:highlight>
                <a:latin typeface="LinLibertineO-Identity-H"/>
              </a:rPr>
              <a:t>in Large Model Training via Communication Partitioning </a:t>
            </a:r>
            <a:br>
              <a:rPr lang="en-US" dirty="0">
                <a:effectLst/>
                <a:highlight>
                  <a:srgbClr val="FFFFFF"/>
                </a:highlight>
              </a:rPr>
            </a:br>
            <a:endParaRPr lang="en-C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67513C-F55C-A2C3-C8D0-39AFDFFE35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1956" y="2372519"/>
            <a:ext cx="11244221" cy="1655762"/>
          </a:xfrm>
        </p:spPr>
        <p:txBody>
          <a:bodyPr>
            <a:normAutofit fontScale="25000" lnSpcReduction="20000"/>
          </a:bodyPr>
          <a:lstStyle/>
          <a:p>
            <a:pPr algn="l" rtl="0">
              <a:lnSpc>
                <a:spcPct val="170000"/>
              </a:lnSpc>
            </a:pPr>
            <a:r>
              <a:rPr lang="en-US" sz="8000" b="1" dirty="0">
                <a:solidFill>
                  <a:schemeClr val="accent1"/>
                </a:solidFill>
                <a:highlight>
                  <a:srgbClr val="FFFFFF"/>
                </a:highlight>
                <a:latin typeface="Times New Roman" panose="02020603050405020304" pitchFamily="18" charset="0"/>
              </a:rPr>
              <a:t>Chang Chen</a:t>
            </a:r>
            <a:r>
              <a:rPr lang="en-US" sz="8000" dirty="0">
                <a:solidFill>
                  <a:schemeClr val="accent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†, </a:t>
            </a:r>
            <a:r>
              <a:rPr lang="en-US" sz="8000" dirty="0" err="1">
                <a:solidFill>
                  <a:schemeClr val="accent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Xiuhong</a:t>
            </a:r>
            <a:r>
              <a:rPr lang="en-US" sz="8000" dirty="0">
                <a:solidFill>
                  <a:schemeClr val="accent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 Li†, </a:t>
            </a:r>
            <a:r>
              <a:rPr lang="en-US" sz="8000" dirty="0" err="1">
                <a:solidFill>
                  <a:schemeClr val="accent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Qianchao</a:t>
            </a:r>
            <a:r>
              <a:rPr lang="en-US" sz="8000" dirty="0">
                <a:solidFill>
                  <a:schemeClr val="accent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 Zhu†, </a:t>
            </a:r>
            <a:r>
              <a:rPr lang="en-US" sz="8000" dirty="0" err="1">
                <a:solidFill>
                  <a:schemeClr val="accent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Jiangfei</a:t>
            </a:r>
            <a:r>
              <a:rPr lang="en-US" sz="8000" dirty="0">
                <a:solidFill>
                  <a:schemeClr val="accent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 Duan∗, Peng Sun§,</a:t>
            </a:r>
            <a:r>
              <a:rPr lang="zh-CN" altLang="en-US" sz="8000" dirty="0">
                <a:solidFill>
                  <a:schemeClr val="accent1"/>
                </a:solidFill>
                <a:highlight>
                  <a:srgbClr val="FFFFFF"/>
                </a:highlight>
                <a:latin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accent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Xingcheng</a:t>
            </a:r>
            <a:r>
              <a:rPr lang="en-US" sz="8000" dirty="0">
                <a:solidFill>
                  <a:schemeClr val="accent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 Zhang§, Chao Yang†</a:t>
            </a:r>
            <a:br>
              <a:rPr lang="en-US" sz="8000" dirty="0">
                <a:solidFill>
                  <a:schemeClr val="accent1"/>
                </a:solidFill>
                <a:effectLst/>
                <a:highlight>
                  <a:srgbClr val="FFFFFF"/>
                </a:highlight>
              </a:rPr>
            </a:br>
            <a:r>
              <a:rPr lang="en-US" sz="7200" dirty="0" err="1">
                <a:solidFill>
                  <a:schemeClr val="accent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charlie_chen@pku.edu.cn</a:t>
            </a:r>
            <a:br>
              <a:rPr lang="en-US" sz="8000" dirty="0">
                <a:solidFill>
                  <a:schemeClr val="accent1"/>
                </a:solidFill>
                <a:effectLst/>
                <a:highlight>
                  <a:srgbClr val="FFFFFF"/>
                </a:highlight>
              </a:rPr>
            </a:br>
            <a:endParaRPr lang="en-US" sz="8000" dirty="0">
              <a:solidFill>
                <a:schemeClr val="accent1"/>
              </a:solidFill>
              <a:effectLst/>
              <a:highlight>
                <a:srgbClr val="FFFFFF"/>
              </a:highlight>
            </a:endParaRPr>
          </a:p>
          <a:p>
            <a:pPr algn="l" rtl="0">
              <a:lnSpc>
                <a:spcPct val="170000"/>
              </a:lnSpc>
            </a:pPr>
            <a:r>
              <a:rPr lang="en-US" sz="8000" dirty="0">
                <a:solidFill>
                  <a:schemeClr val="accent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† Peking University, ∗ The Chinese University of Hong Kong,</a:t>
            </a:r>
            <a:r>
              <a:rPr lang="zh-CN" altLang="en-US" sz="8000" dirty="0">
                <a:solidFill>
                  <a:schemeClr val="accent1"/>
                </a:solidFill>
                <a:highlight>
                  <a:srgbClr val="FFFFFF"/>
                </a:highlight>
                <a:latin typeface="Times New Roman" panose="02020603050405020304" pitchFamily="18" charset="0"/>
              </a:rPr>
              <a:t> </a:t>
            </a:r>
            <a:r>
              <a:rPr lang="en-US" sz="8000" dirty="0">
                <a:solidFill>
                  <a:schemeClr val="accent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§ Shanghai AI Lab</a:t>
            </a:r>
            <a:br>
              <a:rPr lang="en-US" dirty="0">
                <a:effectLst/>
                <a:highlight>
                  <a:srgbClr val="FFFFFF"/>
                </a:highlight>
              </a:rPr>
            </a:br>
            <a:endParaRPr lang="en-US" b="0" i="0" dirty="0">
              <a:solidFill>
                <a:srgbClr val="495365"/>
              </a:solidFill>
              <a:effectLst/>
              <a:highlight>
                <a:srgbClr val="FFFFFF"/>
              </a:highlight>
              <a:latin typeface="Lato" panose="020F0502020204030203" pitchFamily="34" charset="0"/>
            </a:endParaRPr>
          </a:p>
          <a:p>
            <a:endParaRPr lang="en-CN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BE34032F-7BB4-CCA9-5EF2-5BAA11ED1A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493" y="5457964"/>
            <a:ext cx="1353572" cy="1353572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7B2EA0D0-03CA-E472-C3C8-3E858785E7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6163" y="5457964"/>
            <a:ext cx="2453503" cy="1840127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1547DF44-89F8-D8F2-8F95-2E79D77E32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2804" y="5530047"/>
            <a:ext cx="2319949" cy="1343128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2B1FDF89-1424-13CE-771F-ABDBD95257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5842" y="5510398"/>
            <a:ext cx="1726184" cy="136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1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3B7C8-C906-54DB-79D8-E842D29F2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Centauri</a:t>
            </a:r>
            <a:r>
              <a:rPr lang="en-US" altLang="zh-CN" dirty="0"/>
              <a:t>-Group</a:t>
            </a:r>
            <a:r>
              <a:rPr lang="zh-CN" altLang="en-US" dirty="0"/>
              <a:t> </a:t>
            </a:r>
            <a:r>
              <a:rPr lang="en-US" altLang="zh-CN" dirty="0"/>
              <a:t>Partition</a:t>
            </a:r>
            <a:endParaRPr lang="en-CN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57AD67D4-A266-BD80-3741-688CC7C0B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9892" y="0"/>
            <a:ext cx="1112108" cy="1112108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1F18E57B-05A7-306C-14A9-C3275B3A55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6163" y="5457964"/>
            <a:ext cx="2453503" cy="1840127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AA96999-1E12-E7CA-7FB8-DA779F2E5E87}"/>
              </a:ext>
            </a:extLst>
          </p:cNvPr>
          <p:cNvSpPr txBox="1">
            <a:spLocks/>
          </p:cNvSpPr>
          <p:nvPr/>
        </p:nvSpPr>
        <p:spPr>
          <a:xfrm>
            <a:off x="838200" y="4981240"/>
            <a:ext cx="1068312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CN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4708E7-38CF-91C0-4D13-220EC00E74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4249" y="2207382"/>
            <a:ext cx="2971800" cy="14097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FF6BD1B-1C2A-DEBB-8C20-4DEA9E64E9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097" y="1876760"/>
            <a:ext cx="2616200" cy="16383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3FDD8F6-97AB-507C-8A7E-39A68B918E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5953" y="2451311"/>
            <a:ext cx="3009900" cy="12319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4E629B8-0380-5FB4-EA13-898EE7DC3E76}"/>
              </a:ext>
            </a:extLst>
          </p:cNvPr>
          <p:cNvSpPr txBox="1"/>
          <p:nvPr/>
        </p:nvSpPr>
        <p:spPr>
          <a:xfrm>
            <a:off x="3537745" y="2794891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+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B61471F-40C3-5ABE-3775-B261A783AFB2}"/>
              </a:ext>
            </a:extLst>
          </p:cNvPr>
          <p:cNvSpPr txBox="1"/>
          <p:nvPr/>
        </p:nvSpPr>
        <p:spPr>
          <a:xfrm>
            <a:off x="6865842" y="2786651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+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B77CEE3-5CA2-2311-19F3-DC7B7E65F6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5251" y="1887562"/>
            <a:ext cx="2451100" cy="18415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A626C8D9-28F2-C371-63A5-8F905AC5E3A9}"/>
              </a:ext>
            </a:extLst>
          </p:cNvPr>
          <p:cNvSpPr txBox="1"/>
          <p:nvPr/>
        </p:nvSpPr>
        <p:spPr>
          <a:xfrm>
            <a:off x="9606219" y="2882595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+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024D708-2E27-3D22-332B-2A857EA0A146}"/>
              </a:ext>
            </a:extLst>
          </p:cNvPr>
          <p:cNvSpPr txBox="1"/>
          <p:nvPr/>
        </p:nvSpPr>
        <p:spPr>
          <a:xfrm>
            <a:off x="9597978" y="2231801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+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FB9D66B-31D4-2746-950C-BC943DC05ED4}"/>
              </a:ext>
            </a:extLst>
          </p:cNvPr>
          <p:cNvSpPr txBox="1"/>
          <p:nvPr/>
        </p:nvSpPr>
        <p:spPr>
          <a:xfrm>
            <a:off x="404507" y="3617082"/>
            <a:ext cx="2199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(1) Original Allgather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FCBCE7B-AF7A-125B-0B15-6EBE19030CF7}"/>
              </a:ext>
            </a:extLst>
          </p:cNvPr>
          <p:cNvSpPr txBox="1"/>
          <p:nvPr/>
        </p:nvSpPr>
        <p:spPr>
          <a:xfrm>
            <a:off x="3537745" y="3778023"/>
            <a:ext cx="24824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(2) Inter-node Allgather</a:t>
            </a:r>
          </a:p>
          <a:p>
            <a:r>
              <a:rPr lang="en-CN" dirty="0"/>
              <a:t>	+</a:t>
            </a:r>
          </a:p>
          <a:p>
            <a:r>
              <a:rPr lang="en-CN" dirty="0"/>
              <a:t>      Intra-node Allgather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C36567D-40CC-F957-C0B0-738A2008D3F3}"/>
              </a:ext>
            </a:extLst>
          </p:cNvPr>
          <p:cNvSpPr txBox="1"/>
          <p:nvPr/>
        </p:nvSpPr>
        <p:spPr>
          <a:xfrm>
            <a:off x="6721910" y="3765785"/>
            <a:ext cx="24824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(3) Intra-node Allgather</a:t>
            </a:r>
          </a:p>
          <a:p>
            <a:r>
              <a:rPr lang="en-CN" dirty="0"/>
              <a:t>	+</a:t>
            </a:r>
          </a:p>
          <a:p>
            <a:r>
              <a:rPr lang="en-CN" dirty="0"/>
              <a:t>      Inter-node Allgather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1C63E90-FA40-FA60-56F0-D84CFEF18989}"/>
              </a:ext>
            </a:extLst>
          </p:cNvPr>
          <p:cNvSpPr txBox="1"/>
          <p:nvPr/>
        </p:nvSpPr>
        <p:spPr>
          <a:xfrm>
            <a:off x="9606219" y="3765785"/>
            <a:ext cx="24615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(4) Intra-node Allgather</a:t>
            </a:r>
          </a:p>
          <a:p>
            <a:r>
              <a:rPr lang="en-CN" dirty="0"/>
              <a:t>	+</a:t>
            </a:r>
          </a:p>
          <a:p>
            <a:r>
              <a:rPr lang="en-CN" dirty="0"/>
              <a:t>      Inter-node Allgather</a:t>
            </a:r>
          </a:p>
          <a:p>
            <a:r>
              <a:rPr lang="en-CN" dirty="0"/>
              <a:t>	+</a:t>
            </a:r>
          </a:p>
          <a:p>
            <a:r>
              <a:rPr lang="en-CN" dirty="0"/>
              <a:t>      Intra-node Allgather</a:t>
            </a:r>
          </a:p>
          <a:p>
            <a:endParaRPr lang="en-CN" dirty="0"/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CDC128C4-F094-5055-ABDE-358DF5EF6CC3}"/>
              </a:ext>
            </a:extLst>
          </p:cNvPr>
          <p:cNvSpPr txBox="1">
            <a:spLocks/>
          </p:cNvSpPr>
          <p:nvPr/>
        </p:nvSpPr>
        <p:spPr>
          <a:xfrm>
            <a:off x="406355" y="5499572"/>
            <a:ext cx="1158999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N" dirty="0"/>
              <a:t>Examples: 4 allgather group partitioning methods of different scheduling, </a:t>
            </a:r>
            <a:r>
              <a:rPr lang="en-US" dirty="0"/>
              <a:t>f</a:t>
            </a:r>
            <a:r>
              <a:rPr lang="en-CN" dirty="0"/>
              <a:t>rom the perspective of rank 0.  </a:t>
            </a:r>
          </a:p>
        </p:txBody>
      </p:sp>
      <p:sp>
        <p:nvSpPr>
          <p:cNvPr id="42" name="Slide Number Placeholder 41">
            <a:extLst>
              <a:ext uri="{FF2B5EF4-FFF2-40B4-BE49-F238E27FC236}">
                <a16:creationId xmlns:a16="http://schemas.microsoft.com/office/drawing/2014/main" id="{D7DF5F1A-F3D7-DE00-955C-D2BBBC96D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03CEB-AF05-564E-8E7C-07686CADEA51}" type="slidenum">
              <a:rPr lang="en-CN" smtClean="0"/>
              <a:t>10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116455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3B7C8-C906-54DB-79D8-E842D29F2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Centauri</a:t>
            </a:r>
            <a:r>
              <a:rPr lang="en-US" altLang="zh-CN" dirty="0"/>
              <a:t>-Workload</a:t>
            </a:r>
            <a:r>
              <a:rPr lang="zh-CN" altLang="en-US" dirty="0"/>
              <a:t> </a:t>
            </a:r>
            <a:r>
              <a:rPr lang="en-US" altLang="zh-CN" dirty="0"/>
              <a:t>Partition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F7225-E9D1-6BBA-501B-3D7F3E767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2389" y="2026689"/>
            <a:ext cx="552141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3060"/>
                </a:solidFill>
                <a:highlight>
                  <a:srgbClr val="FFFFFF"/>
                </a:highlight>
                <a:latin typeface="OpenSans"/>
              </a:rPr>
              <a:t>Takeaway</a:t>
            </a:r>
            <a:r>
              <a:rPr lang="zh-CN" altLang="en-US" dirty="0">
                <a:solidFill>
                  <a:srgbClr val="003060"/>
                </a:solidFill>
                <a:highlight>
                  <a:srgbClr val="FFFFFF"/>
                </a:highlight>
                <a:latin typeface="OpenSans"/>
              </a:rPr>
              <a:t>：</a:t>
            </a:r>
            <a:endParaRPr lang="en-US" dirty="0">
              <a:solidFill>
                <a:srgbClr val="003060"/>
              </a:solidFill>
              <a:highlight>
                <a:srgbClr val="FFFFFF"/>
              </a:highlight>
              <a:latin typeface="OpenSans"/>
            </a:endParaRPr>
          </a:p>
          <a:p>
            <a:r>
              <a:rPr lang="en-US" dirty="0">
                <a:solidFill>
                  <a:srgbClr val="003060"/>
                </a:solidFill>
                <a:highlight>
                  <a:srgbClr val="FFFFFF"/>
                </a:highlight>
                <a:latin typeface="OpenSans"/>
              </a:rPr>
              <a:t>Pick up a </a:t>
            </a:r>
            <a:r>
              <a:rPr lang="en-US" dirty="0">
                <a:solidFill>
                  <a:srgbClr val="003060"/>
                </a:solidFill>
                <a:effectLst/>
                <a:highlight>
                  <a:srgbClr val="FFFFFF"/>
                </a:highlight>
                <a:latin typeface="OpenSans"/>
              </a:rPr>
              <a:t>chain of dependent operations.</a:t>
            </a:r>
          </a:p>
          <a:p>
            <a:r>
              <a:rPr lang="en-US" dirty="0">
                <a:solidFill>
                  <a:srgbClr val="003060"/>
                </a:solidFill>
                <a:effectLst/>
                <a:highlight>
                  <a:srgbClr val="FFFFFF"/>
                </a:highlight>
                <a:latin typeface="OpenSans"/>
              </a:rPr>
              <a:t>Compatible partition dimensions within the chain. </a:t>
            </a:r>
          </a:p>
          <a:p>
            <a:endParaRPr lang="en-US" dirty="0">
              <a:solidFill>
                <a:srgbClr val="003060"/>
              </a:solidFill>
              <a:effectLst/>
              <a:highlight>
                <a:srgbClr val="FFFFFF"/>
              </a:highlight>
              <a:latin typeface="OpenSans"/>
            </a:endParaRPr>
          </a:p>
          <a:p>
            <a:endParaRPr lang="en-US" dirty="0">
              <a:effectLst/>
              <a:highlight>
                <a:srgbClr val="FFFFFF"/>
              </a:highlight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57AD67D4-A266-BD80-3741-688CC7C0B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9892" y="0"/>
            <a:ext cx="1112108" cy="1112108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1F18E57B-05A7-306C-14A9-C3275B3A55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6163" y="5457964"/>
            <a:ext cx="2453503" cy="18401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6168C6-2A78-065B-770D-1E9B478392F8}"/>
              </a:ext>
            </a:extLst>
          </p:cNvPr>
          <p:cNvSpPr txBox="1"/>
          <p:nvPr/>
        </p:nvSpPr>
        <p:spPr>
          <a:xfrm>
            <a:off x="838200" y="5016500"/>
            <a:ext cx="46244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b="1" dirty="0"/>
              <a:t>CD</a:t>
            </a:r>
            <a:r>
              <a:rPr lang="en-CN" dirty="0"/>
              <a:t>: </a:t>
            </a:r>
            <a:r>
              <a:rPr lang="en-US" dirty="0"/>
              <a:t>Contraction dimensions of operations </a:t>
            </a:r>
          </a:p>
          <a:p>
            <a:r>
              <a:rPr lang="en-US" dirty="0"/>
              <a:t>like </a:t>
            </a:r>
            <a:r>
              <a:rPr lang="en-US" dirty="0" err="1"/>
              <a:t>MatMuls</a:t>
            </a:r>
            <a:r>
              <a:rPr lang="en-US" dirty="0"/>
              <a:t> and </a:t>
            </a:r>
            <a:r>
              <a:rPr lang="en-US" dirty="0" err="1"/>
              <a:t>Einsums</a:t>
            </a:r>
            <a:r>
              <a:rPr lang="en-US" dirty="0"/>
              <a:t>. </a:t>
            </a:r>
            <a:endParaRPr lang="en-CN" dirty="0"/>
          </a:p>
          <a:p>
            <a:r>
              <a:rPr lang="en-CN" b="1" dirty="0"/>
              <a:t>ND</a:t>
            </a:r>
            <a:r>
              <a:rPr lang="en-CN" dirty="0"/>
              <a:t>: </a:t>
            </a:r>
            <a:r>
              <a:rPr lang="en-US" dirty="0"/>
              <a:t>Coupled computation along this dimension and is not preferable for splitting.</a:t>
            </a:r>
          </a:p>
          <a:p>
            <a:r>
              <a:rPr lang="en-US" b="1" dirty="0"/>
              <a:t>OD</a:t>
            </a:r>
            <a:r>
              <a:rPr lang="en-US" dirty="0"/>
              <a:t>: This type encompasses the remaining workload dimensions.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4C281-6A40-4B6D-EF5E-3A12CADEF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729" y="1743649"/>
            <a:ext cx="5504973" cy="321989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995D11-48F9-1D33-B36D-51450274F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03CEB-AF05-564E-8E7C-07686CADEA51}" type="slidenum">
              <a:rPr lang="en-CN" smtClean="0"/>
              <a:t>11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959580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A2C67039-A5BC-D01F-7F2A-6162AE726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8" y="4427106"/>
            <a:ext cx="6748865" cy="1389841"/>
          </a:xfrm>
          <a:prstGeom prst="rect">
            <a:avLst/>
          </a:prstGeom>
        </p:spPr>
      </p:pic>
      <p:pic>
        <p:nvPicPr>
          <p:cNvPr id="43" name="Picture 42" descr="Text&#10;&#10;Description automatically generated">
            <a:extLst>
              <a:ext uri="{FF2B5EF4-FFF2-40B4-BE49-F238E27FC236}">
                <a16:creationId xmlns:a16="http://schemas.microsoft.com/office/drawing/2014/main" id="{B62ED01B-7948-654F-F8E3-4A6B790CC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316" y="4472500"/>
            <a:ext cx="3208748" cy="13444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33B7C8-C906-54DB-79D8-E842D29F2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Centauri</a:t>
            </a:r>
            <a:r>
              <a:rPr lang="en-US" altLang="zh-CN" dirty="0"/>
              <a:t>-</a:t>
            </a:r>
            <a:r>
              <a:rPr lang="en-CN" altLang="zh-CN" dirty="0"/>
              <a:t>Operation</a:t>
            </a:r>
            <a:r>
              <a:rPr lang="zh-CN" altLang="en-US" dirty="0"/>
              <a:t> </a:t>
            </a:r>
            <a:r>
              <a:rPr lang="en-US" altLang="zh-CN" dirty="0"/>
              <a:t>Level</a:t>
            </a:r>
            <a:r>
              <a:rPr lang="zh-CN" altLang="en-US" dirty="0"/>
              <a:t> </a:t>
            </a:r>
            <a:r>
              <a:rPr lang="en-US" altLang="zh-CN" dirty="0"/>
              <a:t>Scheduling</a:t>
            </a:r>
            <a:endParaRPr lang="en-CN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E7143D5-2386-FE5A-EF19-4AC702FE2A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3752" y="1236553"/>
            <a:ext cx="6672943" cy="1744643"/>
          </a:xfr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57AD67D4-A266-BD80-3741-688CC7C0B6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79892" y="0"/>
            <a:ext cx="1112108" cy="1112108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1F18E57B-05A7-306C-14A9-C3275B3A55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76163" y="5457964"/>
            <a:ext cx="2453503" cy="18401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23A16C-756F-E09F-D14E-2FDAE3BBB5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5772" y="2372032"/>
            <a:ext cx="960317" cy="5130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7BF9E4-9498-3241-EE82-8AB44E7021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31884" y="1877966"/>
            <a:ext cx="1006494" cy="5377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DEFDE7E-197F-081C-319B-7F1ED321FB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257" y="2980227"/>
            <a:ext cx="6744437" cy="12377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5E44665-B3E4-7CEF-47F7-11B1DBCE32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7385" y="3076345"/>
            <a:ext cx="934549" cy="4992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7B0E166-FC6D-159E-73C6-F037997857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5213" y="3572654"/>
            <a:ext cx="948615" cy="506794"/>
          </a:xfrm>
          <a:prstGeom prst="rect">
            <a:avLst/>
          </a:prstGeom>
        </p:spPr>
      </p:pic>
      <p:pic>
        <p:nvPicPr>
          <p:cNvPr id="23" name="Picture 22" descr="Graphical user interface, text, application, icon&#10;&#10;Description automatically generated">
            <a:extLst>
              <a:ext uri="{FF2B5EF4-FFF2-40B4-BE49-F238E27FC236}">
                <a16:creationId xmlns:a16="http://schemas.microsoft.com/office/drawing/2014/main" id="{5EEC9CE8-23A1-9A1D-80ED-551A5AD2467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46329" y="3021738"/>
            <a:ext cx="3010363" cy="1068768"/>
          </a:xfrm>
          <a:prstGeom prst="rect">
            <a:avLst/>
          </a:prstGeom>
        </p:spPr>
      </p:pic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57F5C9E2-5B7D-E6AA-B6C8-01A85268D5A3}"/>
              </a:ext>
            </a:extLst>
          </p:cNvPr>
          <p:cNvSpPr txBox="1">
            <a:spLocks/>
          </p:cNvSpPr>
          <p:nvPr/>
        </p:nvSpPr>
        <p:spPr>
          <a:xfrm>
            <a:off x="6766510" y="1690688"/>
            <a:ext cx="513267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N" dirty="0"/>
              <a:t>Takeaway</a:t>
            </a:r>
            <a:r>
              <a:rPr lang="en-US" dirty="0"/>
              <a:t>:</a:t>
            </a:r>
            <a:endParaRPr lang="en-CN" dirty="0"/>
          </a:p>
          <a:p>
            <a:r>
              <a:rPr lang="en-CN" dirty="0"/>
              <a:t>Larger granularity is better.</a:t>
            </a:r>
          </a:p>
          <a:p>
            <a:r>
              <a:rPr lang="en-CN" dirty="0"/>
              <a:t>Control the workload on low bandwidth group.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0FE58970-E46E-D9C9-5B9D-23DAD405358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752" y="6198941"/>
            <a:ext cx="4643602" cy="725896"/>
          </a:xfrm>
          <a:prstGeom prst="rect">
            <a:avLst/>
          </a:prstGeom>
        </p:spPr>
      </p:pic>
      <p:pic>
        <p:nvPicPr>
          <p:cNvPr id="73" name="Picture 72" descr="A picture containing text, grate&#10;&#10;Description automatically generated">
            <a:extLst>
              <a:ext uri="{FF2B5EF4-FFF2-40B4-BE49-F238E27FC236}">
                <a16:creationId xmlns:a16="http://schemas.microsoft.com/office/drawing/2014/main" id="{7094DDCC-A504-DB19-F11C-6280A24A063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03828" y="3037383"/>
            <a:ext cx="1537692" cy="518740"/>
          </a:xfrm>
          <a:prstGeom prst="rect">
            <a:avLst/>
          </a:prstGeom>
        </p:spPr>
      </p:pic>
      <p:pic>
        <p:nvPicPr>
          <p:cNvPr id="74" name="Picture 73" descr="A picture containing text&#10;&#10;Description automatically generated">
            <a:extLst>
              <a:ext uri="{FF2B5EF4-FFF2-40B4-BE49-F238E27FC236}">
                <a16:creationId xmlns:a16="http://schemas.microsoft.com/office/drawing/2014/main" id="{06B5DFEB-FF64-064E-3372-D96B055F563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77313" y="3574515"/>
            <a:ext cx="1400136" cy="497417"/>
          </a:xfrm>
          <a:prstGeom prst="rect">
            <a:avLst/>
          </a:prstGeom>
        </p:spPr>
      </p:pic>
      <p:sp>
        <p:nvSpPr>
          <p:cNvPr id="75" name="Slide Number Placeholder 74">
            <a:extLst>
              <a:ext uri="{FF2B5EF4-FFF2-40B4-BE49-F238E27FC236}">
                <a16:creationId xmlns:a16="http://schemas.microsoft.com/office/drawing/2014/main" id="{9F7AFA66-69A7-A2E8-10EC-8E241FE40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03CEB-AF05-564E-8E7C-07686CADEA51}" type="slidenum">
              <a:rPr lang="en-CN" smtClean="0"/>
              <a:t>12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3322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3 -0.00186 L -0.05378 -0.0018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3B7C8-C906-54DB-79D8-E842D29F2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Centauri</a:t>
            </a:r>
            <a:r>
              <a:rPr lang="en-US" altLang="zh-CN" dirty="0"/>
              <a:t>-</a:t>
            </a:r>
            <a:r>
              <a:rPr lang="en-CN" altLang="zh-CN" dirty="0"/>
              <a:t>Operation</a:t>
            </a:r>
            <a:r>
              <a:rPr lang="zh-CN" altLang="en-US" dirty="0"/>
              <a:t> </a:t>
            </a:r>
            <a:r>
              <a:rPr lang="en-US" altLang="zh-CN" dirty="0"/>
              <a:t>Level</a:t>
            </a:r>
            <a:r>
              <a:rPr lang="zh-CN" altLang="en-US" dirty="0"/>
              <a:t> </a:t>
            </a:r>
            <a:r>
              <a:rPr lang="en-US" altLang="zh-CN" dirty="0"/>
              <a:t>Scheduling</a:t>
            </a:r>
            <a:endParaRPr lang="en-CN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E7143D5-2386-FE5A-EF19-4AC702FE2A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752" y="1236553"/>
            <a:ext cx="6672943" cy="1744643"/>
          </a:xfr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57AD67D4-A266-BD80-3741-688CC7C0B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9892" y="0"/>
            <a:ext cx="1112108" cy="1112108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1F18E57B-05A7-306C-14A9-C3275B3A55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6163" y="5457964"/>
            <a:ext cx="2453503" cy="18401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23A16C-756F-E09F-D14E-2FDAE3BBB5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2021" y="2368798"/>
            <a:ext cx="942192" cy="5033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7BF9E4-9498-3241-EE82-8AB44E7021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2792" y="1896135"/>
            <a:ext cx="942193" cy="503363"/>
          </a:xfrm>
          <a:prstGeom prst="rect">
            <a:avLst/>
          </a:prstGeom>
        </p:spPr>
      </p:pic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57F5C9E2-5B7D-E6AA-B6C8-01A85268D5A3}"/>
              </a:ext>
            </a:extLst>
          </p:cNvPr>
          <p:cNvSpPr txBox="1">
            <a:spLocks/>
          </p:cNvSpPr>
          <p:nvPr/>
        </p:nvSpPr>
        <p:spPr>
          <a:xfrm>
            <a:off x="6766510" y="1690688"/>
            <a:ext cx="513267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N" dirty="0"/>
              <a:t>Takeaway</a:t>
            </a:r>
            <a:r>
              <a:rPr lang="en-US" dirty="0"/>
              <a:t>:</a:t>
            </a:r>
            <a:endParaRPr lang="en-CN" dirty="0"/>
          </a:p>
          <a:p>
            <a:r>
              <a:rPr lang="en-CN" dirty="0"/>
              <a:t>Larger granularity is better.</a:t>
            </a:r>
          </a:p>
          <a:p>
            <a:r>
              <a:rPr lang="en-CN" dirty="0"/>
              <a:t>Control the workload on low bandwidth group.</a:t>
            </a:r>
          </a:p>
          <a:p>
            <a:r>
              <a:rPr lang="en-CN" dirty="0"/>
              <a:t>Interleaved intra- &amp; inter- node communication scheduling.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30BFA8-51AB-D890-19AF-E7A0CD6D2A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5044" y="2966702"/>
            <a:ext cx="6887995" cy="1511999"/>
          </a:xfrm>
          <a:prstGeom prst="rect">
            <a:avLst/>
          </a:prstGeom>
        </p:spPr>
      </p:pic>
      <p:pic>
        <p:nvPicPr>
          <p:cNvPr id="6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BC8CC4D0-AFAF-BA88-DA56-7660A872D4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99915" y="3039576"/>
            <a:ext cx="4283857" cy="145913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4705418-A9F8-2975-305F-0A34F735FB26}"/>
              </a:ext>
            </a:extLst>
          </p:cNvPr>
          <p:cNvCxnSpPr>
            <a:cxnSpLocks/>
          </p:cNvCxnSpPr>
          <p:nvPr/>
        </p:nvCxnSpPr>
        <p:spPr>
          <a:xfrm>
            <a:off x="4369213" y="3985741"/>
            <a:ext cx="2222978" cy="0"/>
          </a:xfrm>
          <a:prstGeom prst="line">
            <a:avLst/>
          </a:prstGeom>
          <a:ln w="412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1B1F4230-BA81-9884-2B0D-EC08322F5F4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07" y="4469161"/>
            <a:ext cx="6638029" cy="19021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B6C12A2-7BC9-F54A-5909-C04DCD5E8B6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25887" y="4972771"/>
            <a:ext cx="419202" cy="45565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3A63B62-12CB-AD4C-9B6C-CDD485C0485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51801" y="4972868"/>
            <a:ext cx="124859" cy="4779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719576F-247A-B7A4-905A-7D443DC0389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83701" y="4963614"/>
            <a:ext cx="138291" cy="47796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59FA519-7F25-74E0-1087-CFCCB6709F3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12354" y="4482592"/>
            <a:ext cx="420801" cy="457392"/>
          </a:xfrm>
          <a:prstGeom prst="rect">
            <a:avLst/>
          </a:prstGeom>
        </p:spPr>
      </p:pic>
      <p:pic>
        <p:nvPicPr>
          <p:cNvPr id="20" name="Picture 19" descr="A picture containing text, circuit&#10;&#10;Description automatically generated">
            <a:extLst>
              <a:ext uri="{FF2B5EF4-FFF2-40B4-BE49-F238E27FC236}">
                <a16:creationId xmlns:a16="http://schemas.microsoft.com/office/drawing/2014/main" id="{C5968BD1-3E94-E272-ABAC-3A453C1E89C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37595" y="4484512"/>
            <a:ext cx="452005" cy="45200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FAFEBFB-F606-CEB3-27A0-A993CCAA525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5553" y="4482169"/>
            <a:ext cx="164868" cy="49460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0FE58970-E46E-D9C9-5B9D-23DAD405358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3752" y="6198941"/>
            <a:ext cx="4643602" cy="725896"/>
          </a:xfrm>
          <a:prstGeom prst="rect">
            <a:avLst/>
          </a:prstGeom>
        </p:spPr>
      </p:pic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D74D4F96-7052-AA0D-7872-36069DA52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03CEB-AF05-564E-8E7C-07686CADEA51}" type="slidenum">
              <a:rPr lang="en-CN" smtClean="0"/>
              <a:t>13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63999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1 -0.00416 L -0.03255 -0.00231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-0.03034 2.96296E-6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01888 -0.00231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254 L 0.02213 -0.00254 " pathEditMode="relative" rAng="0" ptsTypes="AA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0046 L 0.0112 -0.00046 " pathEditMode="relative" rAng="0" ptsTypes="AA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0.00023 L -0.01224 0.00023 " pathEditMode="relative" rAng="0" ptsTypes="AA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3B7C8-C906-54DB-79D8-E842D29F2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Centauri</a:t>
            </a:r>
            <a:r>
              <a:rPr lang="en-US" altLang="zh-CN" dirty="0"/>
              <a:t>-</a:t>
            </a:r>
            <a:r>
              <a:rPr lang="en-CN" altLang="zh-CN" dirty="0"/>
              <a:t>Layer</a:t>
            </a:r>
            <a:r>
              <a:rPr lang="zh-CN" altLang="en-US" dirty="0"/>
              <a:t> </a:t>
            </a:r>
            <a:r>
              <a:rPr lang="en-US" altLang="zh-CN" dirty="0"/>
              <a:t>Level</a:t>
            </a:r>
            <a:r>
              <a:rPr lang="zh-CN" altLang="en-US" dirty="0"/>
              <a:t> </a:t>
            </a:r>
            <a:r>
              <a:rPr lang="en-US" altLang="zh-CN" dirty="0"/>
              <a:t>Scheduling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F7225-E9D1-6BBA-501B-3D7F3E767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4200" y="1825625"/>
            <a:ext cx="4800600" cy="4351338"/>
          </a:xfrm>
        </p:spPr>
        <p:txBody>
          <a:bodyPr/>
          <a:lstStyle/>
          <a:p>
            <a:pPr marL="0" indent="0">
              <a:buNone/>
            </a:pPr>
            <a:r>
              <a:rPr lang="en-CN" dirty="0"/>
              <a:t>Two</a:t>
            </a:r>
            <a:r>
              <a:rPr lang="zh-CN" altLang="en-US" dirty="0"/>
              <a:t> </a:t>
            </a:r>
            <a:r>
              <a:rPr lang="en-US" altLang="zh-CN" dirty="0"/>
              <a:t> Types of Computation</a:t>
            </a:r>
          </a:p>
          <a:p>
            <a:pPr marL="0" indent="0">
              <a:buNone/>
            </a:pPr>
            <a:r>
              <a:rPr lang="en-US" altLang="zh-CN" dirty="0"/>
              <a:t>In the Backward Phase:</a:t>
            </a:r>
          </a:p>
          <a:p>
            <a:r>
              <a:rPr lang="en-CN" dirty="0"/>
              <a:t>Activation Gradient</a:t>
            </a:r>
          </a:p>
          <a:p>
            <a:r>
              <a:rPr lang="en-CN" dirty="0"/>
              <a:t>Weight Gradient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57AD67D4-A266-BD80-3741-688CC7C0B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9892" y="0"/>
            <a:ext cx="1112108" cy="1112108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1F18E57B-05A7-306C-14A9-C3275B3A55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6163" y="5457964"/>
            <a:ext cx="2453503" cy="184012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0885490-1D7D-C1EF-1F42-6CBEA35318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534" y="1825625"/>
            <a:ext cx="5969000" cy="965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73BEF8A-B5AF-5743-537C-8D7CBB1BD1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534" y="1825625"/>
            <a:ext cx="5969000" cy="965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1A44AD6-1F06-D0B6-2109-18765DF4CA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534" y="1825625"/>
            <a:ext cx="5969000" cy="9652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B1AE4EE-7346-205A-6954-C51B744B3E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034" y="1825625"/>
            <a:ext cx="5905500" cy="9652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AB1DF31-9145-0A44-DB80-C673AB2395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6534" y="5586413"/>
            <a:ext cx="6426200" cy="11811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35A721E-A811-1DD8-F669-B9EC9AD2327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8634" y="3134519"/>
            <a:ext cx="2908300" cy="2108200"/>
          </a:xfrm>
          <a:prstGeom prst="rect">
            <a:avLst/>
          </a:prstGeom>
        </p:spPr>
      </p:pic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22D09CAC-D7BD-86AE-4D43-F4F092EE3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03CEB-AF05-564E-8E7C-07686CADEA51}" type="slidenum">
              <a:rPr lang="en-CN" smtClean="0"/>
              <a:t>14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59563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3B7C8-C906-54DB-79D8-E842D29F2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Centauri</a:t>
            </a:r>
            <a:r>
              <a:rPr lang="en-US" altLang="zh-CN" dirty="0"/>
              <a:t>-</a:t>
            </a:r>
            <a:r>
              <a:rPr lang="en-CN" altLang="zh-CN" dirty="0"/>
              <a:t>Layer</a:t>
            </a:r>
            <a:r>
              <a:rPr lang="zh-CN" altLang="en-US" dirty="0"/>
              <a:t> </a:t>
            </a:r>
            <a:r>
              <a:rPr lang="en-US" altLang="zh-CN" dirty="0"/>
              <a:t>Level</a:t>
            </a:r>
            <a:r>
              <a:rPr lang="zh-CN" altLang="en-US" dirty="0"/>
              <a:t> </a:t>
            </a:r>
            <a:r>
              <a:rPr lang="en-US" altLang="zh-CN" dirty="0"/>
              <a:t>Scheduling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F7225-E9D1-6BBA-501B-3D7F3E767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4200" y="1825625"/>
            <a:ext cx="5257800" cy="4351338"/>
          </a:xfrm>
        </p:spPr>
        <p:txBody>
          <a:bodyPr/>
          <a:lstStyle/>
          <a:p>
            <a:r>
              <a:rPr lang="en-CN" dirty="0"/>
              <a:t>In Megatron, activation gradient is scheduled ahead of weight gradient for SP activation commucation overlapping. </a:t>
            </a:r>
          </a:p>
          <a:p>
            <a:endParaRPr lang="en-CN" dirty="0"/>
          </a:p>
          <a:p>
            <a:r>
              <a:rPr lang="en-CN" dirty="0"/>
              <a:t>These two critical paths are dynamically scheduled to maximize overlapping.</a:t>
            </a:r>
          </a:p>
          <a:p>
            <a:endParaRPr lang="en-CN" dirty="0"/>
          </a:p>
          <a:p>
            <a:endParaRPr lang="en-CN" dirty="0"/>
          </a:p>
          <a:p>
            <a:endParaRPr lang="en-CN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57AD67D4-A266-BD80-3741-688CC7C0B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9892" y="0"/>
            <a:ext cx="1112108" cy="1112108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1F18E57B-05A7-306C-14A9-C3275B3A55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6163" y="5457964"/>
            <a:ext cx="2453503" cy="184012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AB1DF31-9145-0A44-DB80-C673AB2395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534" y="5586413"/>
            <a:ext cx="6426200" cy="1181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AEE55F-AFBB-10FA-F196-94F1865ED1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034" y="1825625"/>
            <a:ext cx="5905500" cy="965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83FAD7-9508-5A23-9370-79F889C89E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239" y="2827388"/>
            <a:ext cx="6052295" cy="10620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555E6D-7A29-E96E-C473-F78B066B85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6834" y="3959226"/>
            <a:ext cx="6108700" cy="1054100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4F719DC-22C6-B4C0-A114-5ADD448B4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03CEB-AF05-564E-8E7C-07686CADEA51}" type="slidenum">
              <a:rPr lang="en-CN" smtClean="0"/>
              <a:t>15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90153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3B7C8-C906-54DB-79D8-E842D29F2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Centauri</a:t>
            </a:r>
            <a:r>
              <a:rPr lang="en-US" altLang="zh-CN" dirty="0"/>
              <a:t>-</a:t>
            </a:r>
            <a:r>
              <a:rPr lang="en-CN" altLang="zh-CN" dirty="0"/>
              <a:t>Model</a:t>
            </a:r>
            <a:r>
              <a:rPr lang="zh-CN" altLang="en-US" dirty="0"/>
              <a:t> </a:t>
            </a:r>
            <a:r>
              <a:rPr lang="en-US" altLang="zh-CN" dirty="0"/>
              <a:t>Level</a:t>
            </a:r>
            <a:r>
              <a:rPr lang="zh-CN" altLang="en-US" dirty="0"/>
              <a:t> </a:t>
            </a:r>
            <a:r>
              <a:rPr lang="en-US" altLang="zh-CN" dirty="0"/>
              <a:t>Scheduling</a:t>
            </a:r>
            <a:endParaRPr lang="en-CN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57AD67D4-A266-BD80-3741-688CC7C0B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9892" y="0"/>
            <a:ext cx="1112108" cy="1112108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1F18E57B-05A7-306C-14A9-C3275B3A55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6163" y="5457964"/>
            <a:ext cx="2453503" cy="18401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3B37D9-F180-BE7A-3901-59D75D794A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592" y="1690687"/>
            <a:ext cx="11716815" cy="7571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E13206-F95D-C9AA-E81E-C1D97F0717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076" y="2677578"/>
            <a:ext cx="7772400" cy="5181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C813BB9-289A-0BEC-6C8E-C7EF8ED4D8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64090" y="3129879"/>
            <a:ext cx="1978244" cy="3103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630D48B-EEE9-534A-3684-9B12C9A397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2161" y="3118687"/>
            <a:ext cx="1978244" cy="310313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050B3BC-B0AC-A63D-886F-CB7726A1FB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15240" y="5219609"/>
            <a:ext cx="1388293" cy="1656377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2C6B1-23C7-9DE6-F5D8-BA890555FF61}"/>
              </a:ext>
            </a:extLst>
          </p:cNvPr>
          <p:cNvSpPr txBox="1">
            <a:spLocks/>
          </p:cNvSpPr>
          <p:nvPr/>
        </p:nvSpPr>
        <p:spPr>
          <a:xfrm>
            <a:off x="1133007" y="3946343"/>
            <a:ext cx="8610600" cy="2546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4 chunks are not enough for fully overlapping.</a:t>
            </a:r>
            <a:endParaRPr lang="en-CN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1096D7-A007-78B6-05F5-EF9265AD7E26}"/>
              </a:ext>
            </a:extLst>
          </p:cNvPr>
          <p:cNvSpPr txBox="1"/>
          <p:nvPr/>
        </p:nvSpPr>
        <p:spPr>
          <a:xfrm>
            <a:off x="8457977" y="2716131"/>
            <a:ext cx="2495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( 4x activation memory)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015F5B9-0D93-5C72-1067-02408E9C5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03CEB-AF05-564E-8E7C-07686CADEA51}" type="slidenum">
              <a:rPr lang="en-CN" smtClean="0"/>
              <a:t>16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09109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4.81481E-6 L -0.0823 -0.0006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047 L -0.08112 -0.00047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3B7C8-C906-54DB-79D8-E842D29F2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Centauri</a:t>
            </a:r>
            <a:r>
              <a:rPr lang="en-US" altLang="zh-CN" dirty="0"/>
              <a:t>-</a:t>
            </a:r>
            <a:r>
              <a:rPr lang="en-CN" altLang="zh-CN" dirty="0"/>
              <a:t>Model</a:t>
            </a:r>
            <a:r>
              <a:rPr lang="zh-CN" altLang="en-US" dirty="0"/>
              <a:t> </a:t>
            </a:r>
            <a:r>
              <a:rPr lang="en-US" altLang="zh-CN" dirty="0"/>
              <a:t>Level</a:t>
            </a:r>
            <a:r>
              <a:rPr lang="zh-CN" altLang="en-US" dirty="0"/>
              <a:t> </a:t>
            </a:r>
            <a:r>
              <a:rPr lang="en-US" altLang="zh-CN" dirty="0"/>
              <a:t>Scheduling</a:t>
            </a:r>
            <a:endParaRPr lang="en-CN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57AD67D4-A266-BD80-3741-688CC7C0B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9892" y="0"/>
            <a:ext cx="1112108" cy="1112108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1F18E57B-05A7-306C-14A9-C3275B3A55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6163" y="5457964"/>
            <a:ext cx="2453503" cy="18401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3B37D9-F180-BE7A-3901-59D75D794A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592" y="1690687"/>
            <a:ext cx="11716815" cy="7571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E13206-F95D-C9AA-E81E-C1D97F0717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076" y="2677578"/>
            <a:ext cx="7772400" cy="5181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C813BB9-289A-0BEC-6C8E-C7EF8ED4D8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74968" y="3104174"/>
            <a:ext cx="1978244" cy="3103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630D48B-EEE9-534A-3684-9B12C9A397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9354" y="3104828"/>
            <a:ext cx="1978244" cy="3103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2981B51-1531-1731-A81F-C9E241D405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6076" y="3573713"/>
            <a:ext cx="7772400" cy="51556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28858F5-9C33-A4E7-3ED5-155B08A5A3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8476" y="3934121"/>
            <a:ext cx="1978244" cy="31031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4A9EE18-9566-E03C-837A-73797C7017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64090" y="3940159"/>
            <a:ext cx="1978244" cy="310313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050B3BC-B0AC-A63D-886F-CB7726A1FB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9"/>
          <a:stretch>
            <a:fillRect/>
          </a:stretch>
        </p:blipFill>
        <p:spPr>
          <a:xfrm>
            <a:off x="0" y="5214027"/>
            <a:ext cx="1388293" cy="165637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A0C52D-9542-D838-52C4-551C1BED82AC}"/>
              </a:ext>
            </a:extLst>
          </p:cNvPr>
          <p:cNvSpPr txBox="1"/>
          <p:nvPr/>
        </p:nvSpPr>
        <p:spPr>
          <a:xfrm>
            <a:off x="8457977" y="2716131"/>
            <a:ext cx="2495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( 4x activation memory)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BAB06D-FE1A-6082-6DD1-CDAEB22BFAE2}"/>
              </a:ext>
            </a:extLst>
          </p:cNvPr>
          <p:cNvSpPr txBox="1"/>
          <p:nvPr/>
        </p:nvSpPr>
        <p:spPr>
          <a:xfrm>
            <a:off x="8164418" y="3534292"/>
            <a:ext cx="2618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( 16x activation memory)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A140A8E-442E-881B-701F-62C22C3DD9A4}"/>
              </a:ext>
            </a:extLst>
          </p:cNvPr>
          <p:cNvSpPr txBox="1">
            <a:spLocks/>
          </p:cNvSpPr>
          <p:nvPr/>
        </p:nvSpPr>
        <p:spPr>
          <a:xfrm>
            <a:off x="1094993" y="4611540"/>
            <a:ext cx="8881169" cy="2546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16 chunks result in unnecessary memory consumption.</a:t>
            </a:r>
            <a:endParaRPr lang="en-CN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5330798-9AAA-BBC3-436D-79E418E58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03CEB-AF05-564E-8E7C-07686CADEA51}" type="slidenum">
              <a:rPr lang="en-CN" smtClean="0"/>
              <a:t>17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67757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5 3.7037E-6 L -0.31822 0.0016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64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046 L -0.16354 -0.00069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3B7C8-C906-54DB-79D8-E842D29F2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Centauri</a:t>
            </a:r>
            <a:r>
              <a:rPr lang="en-US" altLang="zh-CN" dirty="0"/>
              <a:t>-</a:t>
            </a:r>
            <a:r>
              <a:rPr lang="en-CN" altLang="zh-CN" dirty="0"/>
              <a:t>Model</a:t>
            </a:r>
            <a:r>
              <a:rPr lang="zh-CN" altLang="en-US" dirty="0"/>
              <a:t> </a:t>
            </a:r>
            <a:r>
              <a:rPr lang="en-US" altLang="zh-CN" dirty="0"/>
              <a:t>Level</a:t>
            </a:r>
            <a:r>
              <a:rPr lang="zh-CN" altLang="en-US" dirty="0"/>
              <a:t> </a:t>
            </a:r>
            <a:r>
              <a:rPr lang="en-US" altLang="zh-CN" dirty="0"/>
              <a:t>Scheduling</a:t>
            </a:r>
            <a:endParaRPr lang="en-CN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57AD67D4-A266-BD80-3741-688CC7C0B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9892" y="0"/>
            <a:ext cx="1112108" cy="1112108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1F18E57B-05A7-306C-14A9-C3275B3A55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6163" y="5457964"/>
            <a:ext cx="2453503" cy="18401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3B37D9-F180-BE7A-3901-59D75D794A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592" y="1690687"/>
            <a:ext cx="11716815" cy="7571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E13206-F95D-C9AA-E81E-C1D97F0717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076" y="2677578"/>
            <a:ext cx="7772400" cy="5181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C813BB9-289A-0BEC-6C8E-C7EF8ED4D8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74968" y="3104174"/>
            <a:ext cx="1978244" cy="3103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630D48B-EEE9-534A-3684-9B12C9A397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9354" y="3104828"/>
            <a:ext cx="1978244" cy="3103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2981B51-1531-1731-A81F-C9E241D405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6076" y="3573713"/>
            <a:ext cx="7772400" cy="51556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28858F5-9C33-A4E7-3ED5-155B08A5A3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72276" y="3940159"/>
            <a:ext cx="1978244" cy="31031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4A9EE18-9566-E03C-837A-73797C7017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4220" y="3937537"/>
            <a:ext cx="1978244" cy="310313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050B3BC-B0AC-A63D-886F-CB7726A1FB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9"/>
          <a:stretch>
            <a:fillRect/>
          </a:stretch>
        </p:blipFill>
        <p:spPr>
          <a:xfrm>
            <a:off x="144053" y="5209908"/>
            <a:ext cx="1388293" cy="165637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A0C52D-9542-D838-52C4-551C1BED82AC}"/>
              </a:ext>
            </a:extLst>
          </p:cNvPr>
          <p:cNvSpPr txBox="1"/>
          <p:nvPr/>
        </p:nvSpPr>
        <p:spPr>
          <a:xfrm>
            <a:off x="8457977" y="2716131"/>
            <a:ext cx="2495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( 4x activation memory)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BAB06D-FE1A-6082-6DD1-CDAEB22BFAE2}"/>
              </a:ext>
            </a:extLst>
          </p:cNvPr>
          <p:cNvSpPr txBox="1"/>
          <p:nvPr/>
        </p:nvSpPr>
        <p:spPr>
          <a:xfrm>
            <a:off x="8164418" y="3534292"/>
            <a:ext cx="2618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( 16x activation memory)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040AE7E-A599-3A0C-5D0C-B2B3F2DF4A4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186" y="4359135"/>
            <a:ext cx="7928034" cy="5155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312AB54-4B83-6D16-5EE6-7E1EF41B2B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4220" y="4708464"/>
            <a:ext cx="1978244" cy="3103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DCC4F67-2C89-178F-1EC0-A2ECADD4EB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32464" y="4708464"/>
            <a:ext cx="1978244" cy="3103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178B4D1-3B1A-857D-EDD8-3FFA2AD0AF6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62729" y="4698411"/>
            <a:ext cx="971971" cy="35257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D4D85DB-B1CA-0C4F-AA1C-83318C81108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41149" y="4714086"/>
            <a:ext cx="971971" cy="29906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8D8659A-1680-ECDF-88A9-7BD2EE881AD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919569" y="4714471"/>
            <a:ext cx="1978245" cy="358799"/>
          </a:xfrm>
          <a:prstGeom prst="rect">
            <a:avLst/>
          </a:prstGeom>
        </p:spPr>
      </p:pic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BA53980D-457D-D3E5-AA15-CFBA8F351DF9}"/>
              </a:ext>
            </a:extLst>
          </p:cNvPr>
          <p:cNvSpPr txBox="1">
            <a:spLocks/>
          </p:cNvSpPr>
          <p:nvPr/>
        </p:nvSpPr>
        <p:spPr>
          <a:xfrm>
            <a:off x="1609935" y="5404171"/>
            <a:ext cx="8881169" cy="2546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Minimal activation memory for maximal overlapping.</a:t>
            </a:r>
            <a:endParaRPr lang="en-CN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D420C04-5393-D324-B1C5-9D8DB91EB9EC}"/>
              </a:ext>
            </a:extLst>
          </p:cNvPr>
          <p:cNvSpPr txBox="1"/>
          <p:nvPr/>
        </p:nvSpPr>
        <p:spPr>
          <a:xfrm>
            <a:off x="8164418" y="4288318"/>
            <a:ext cx="2495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( </a:t>
            </a:r>
            <a:r>
              <a:rPr lang="en-US" altLang="zh-CN" dirty="0"/>
              <a:t>8</a:t>
            </a:r>
            <a:r>
              <a:rPr lang="en-CN" dirty="0"/>
              <a:t>x activation memory)</a:t>
            </a: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D8EFA71E-BE59-94D8-A3A0-3C40659FC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03CEB-AF05-564E-8E7C-07686CADEA51}" type="slidenum">
              <a:rPr lang="en-CN" smtClean="0"/>
              <a:t>18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01633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0.00162 L -0.07904 0.0013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4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0.00162 L -0.63099 0.00162 " pathEditMode="relative" ptsTypes="AA"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278 L -0.16041 -0.00278 " pathEditMode="relative" ptsTypes="AA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1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1068A-B8F5-2D95-3DC1-1E8471A75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Evaluation</a:t>
            </a:r>
            <a:r>
              <a:rPr lang="en-US" altLang="zh-CN" dirty="0"/>
              <a:t>-Setting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F7584-65AB-330B-46F6-87BD8B41E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Model and parallel methods: </a:t>
            </a:r>
          </a:p>
          <a:p>
            <a:pPr lvl="1"/>
            <a:r>
              <a:rPr lang="en-US" dirty="0"/>
              <a:t>4 sizes </a:t>
            </a:r>
            <a:r>
              <a:rPr lang="en-US" dirty="0" err="1"/>
              <a:t>LLaMA</a:t>
            </a:r>
            <a:r>
              <a:rPr lang="en-US" dirty="0"/>
              <a:t> on FSDP, DP, FSDP+DP, and PP+DP+PP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bf16 precision</a:t>
            </a:r>
            <a:endParaRPr lang="en-US" dirty="0"/>
          </a:p>
          <a:p>
            <a:r>
              <a:rPr lang="en-US" dirty="0"/>
              <a:t>Two A100-80G GPU clusters with 600 GB/s  NV-Switch: </a:t>
            </a:r>
          </a:p>
          <a:p>
            <a:pPr lvl="1"/>
            <a:r>
              <a:rPr lang="en-US" dirty="0"/>
              <a:t>Cluster A: 25 Gb/s inter-node bandwidth per device </a:t>
            </a:r>
          </a:p>
          <a:p>
            <a:pPr lvl="1"/>
            <a:r>
              <a:rPr lang="en-US" altLang="zh-CN" dirty="0"/>
              <a:t>Cluster B: 100Gb/s inter-node bandwidth per device</a:t>
            </a:r>
          </a:p>
          <a:p>
            <a:r>
              <a:rPr lang="en-US" dirty="0"/>
              <a:t>Baselines:</a:t>
            </a:r>
          </a:p>
          <a:p>
            <a:pPr lvl="1"/>
            <a:r>
              <a:rPr lang="en-US" dirty="0"/>
              <a:t>Megatron-LM with Zero1,2,3</a:t>
            </a:r>
          </a:p>
          <a:p>
            <a:pPr lvl="1"/>
            <a:r>
              <a:rPr lang="en-US" dirty="0" err="1"/>
              <a:t>PyTorch</a:t>
            </a:r>
            <a:r>
              <a:rPr lang="en-US" dirty="0"/>
              <a:t> DDP</a:t>
            </a:r>
          </a:p>
          <a:p>
            <a:pPr lvl="1"/>
            <a:r>
              <a:rPr lang="en-US" dirty="0"/>
              <a:t>OOO back-propagation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4B0E22-570E-A803-9C8C-9BD8CD8CE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03CEB-AF05-564E-8E7C-07686CADEA51}" type="slidenum">
              <a:rPr lang="en-CN" smtClean="0"/>
              <a:t>19</a:t>
            </a:fld>
            <a:endParaRPr lang="en-CN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898D7C0-699A-F8DB-B128-310900EED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9892" y="0"/>
            <a:ext cx="1112108" cy="1112108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FF6DE009-8308-1EB9-7FDF-E883EE73B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6163" y="5457964"/>
            <a:ext cx="2453503" cy="184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780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51AC3-B78A-210A-52A3-F9091CA7A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900" dirty="0"/>
              <a:t>First, what is a good communication? 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0F9C2-44B1-A2E0-77D6-61B4A3CA0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749" y="2001981"/>
            <a:ext cx="11096501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 distributed LLM tasks, minimizing communication overheads is good, </a:t>
            </a:r>
          </a:p>
          <a:p>
            <a:pPr marL="0" indent="0">
              <a:buNone/>
            </a:pPr>
            <a:endParaRPr lang="en-US" dirty="0"/>
          </a:p>
          <a:p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640A38-9DF5-741C-F4EB-B421F7CA3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03CEB-AF05-564E-8E7C-07686CADEA51}" type="slidenum">
              <a:rPr lang="en-CN" smtClean="0"/>
              <a:pPr/>
              <a:t>2</a:t>
            </a:fld>
            <a:endParaRPr lang="en-CN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BA53986-A4C4-642B-6EFC-46B649E023E2}"/>
              </a:ext>
            </a:extLst>
          </p:cNvPr>
          <p:cNvSpPr txBox="1">
            <a:spLocks/>
          </p:cNvSpPr>
          <p:nvPr/>
        </p:nvSpPr>
        <p:spPr>
          <a:xfrm>
            <a:off x="547749" y="2833048"/>
            <a:ext cx="1090649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but making communication imperceptible (overlapped) is even better.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CN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D79BAFF1-C87A-9B4D-8EEF-64D1C431E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9892" y="0"/>
            <a:ext cx="1112108" cy="1112108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C9ED4A55-3CCD-DAFC-91E4-7D0E169597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6163" y="5457964"/>
            <a:ext cx="2453503" cy="184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0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2DEF1-FA84-8E84-A2BC-9F9730994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Evaluation-Single Parallelism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3656502-9240-A8B4-CE8A-7AFC2E25C7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1250" y="1332086"/>
            <a:ext cx="9969500" cy="23622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1D44B1-9D3D-82F6-BEB6-E9A099985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250" y="4225057"/>
            <a:ext cx="7772400" cy="2000031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F9421EA-2DB5-8706-429A-D1B46DCBF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03CEB-AF05-564E-8E7C-07686CADEA51}" type="slidenum">
              <a:rPr lang="en-CN" smtClean="0"/>
              <a:t>20</a:t>
            </a:fld>
            <a:endParaRPr lang="en-CN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4396B6CD-46AD-549F-42D6-25614F1056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9892" y="0"/>
            <a:ext cx="1112108" cy="1112108"/>
          </a:xfrm>
          <a:prstGeom prst="rect">
            <a:avLst/>
          </a:prstGeom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FCD33C59-5719-1289-5A7C-44AE1BCFE9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6163" y="5457964"/>
            <a:ext cx="2453503" cy="184012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75DEE28-6C46-91DE-67FE-4CB0ADD0895E}"/>
              </a:ext>
            </a:extLst>
          </p:cNvPr>
          <p:cNvSpPr txBox="1"/>
          <p:nvPr/>
        </p:nvSpPr>
        <p:spPr>
          <a:xfrm>
            <a:off x="2300651" y="3578726"/>
            <a:ext cx="7917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effectLst/>
                <a:latin typeface="LinLibertineT"/>
              </a:rPr>
              <a:t>Performance of FSDP/Zero3 tasks on 2 nodes of Cluster A, with FSDP group size 16.</a:t>
            </a:r>
          </a:p>
          <a:p>
            <a:r>
              <a:rPr lang="en-US" dirty="0">
                <a:latin typeface="LinLibertineT"/>
              </a:rPr>
              <a:t>Larger</a:t>
            </a:r>
            <a:r>
              <a:rPr lang="zh-CN" altLang="en-US" dirty="0">
                <a:latin typeface="LinLibertineT"/>
              </a:rPr>
              <a:t> </a:t>
            </a:r>
            <a:r>
              <a:rPr lang="en-US" altLang="zh-CN" dirty="0">
                <a:latin typeface="LinLibertineT"/>
              </a:rPr>
              <a:t>batch</a:t>
            </a:r>
            <a:r>
              <a:rPr lang="zh-CN" altLang="en-US" dirty="0">
                <a:latin typeface="LinLibertineT"/>
              </a:rPr>
              <a:t> </a:t>
            </a:r>
            <a:r>
              <a:rPr lang="en-US" altLang="zh-CN" dirty="0">
                <a:latin typeface="LinLibertineT"/>
              </a:rPr>
              <a:t>lead to better overlapping with over 1.40x speedup.</a:t>
            </a:r>
            <a:r>
              <a:rPr lang="en-US" sz="1800" dirty="0">
                <a:effectLst/>
                <a:latin typeface="LinLibertineT"/>
              </a:rPr>
              <a:t> 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9D786B-3EFE-3582-5454-F49F3B75CF87}"/>
              </a:ext>
            </a:extLst>
          </p:cNvPr>
          <p:cNvSpPr txBox="1"/>
          <p:nvPr/>
        </p:nvSpPr>
        <p:spPr>
          <a:xfrm>
            <a:off x="8883650" y="4305178"/>
            <a:ext cx="33083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ffectLst/>
                <a:latin typeface="LinLibertineT"/>
              </a:rPr>
              <a:t>Performance of DP tasks on </a:t>
            </a:r>
          </a:p>
          <a:p>
            <a:r>
              <a:rPr lang="en-US" sz="1800" dirty="0">
                <a:effectLst/>
                <a:latin typeface="LinLibertineT"/>
              </a:rPr>
              <a:t>2 nodes of Cluster A, with DP group size of 16.</a:t>
            </a:r>
          </a:p>
          <a:p>
            <a:r>
              <a:rPr lang="en-US" dirty="0">
                <a:latin typeface="LinLibertineT"/>
              </a:rPr>
              <a:t>Larger</a:t>
            </a:r>
            <a:r>
              <a:rPr lang="zh-CN" altLang="en-US" dirty="0">
                <a:latin typeface="LinLibertineT"/>
              </a:rPr>
              <a:t> </a:t>
            </a:r>
            <a:r>
              <a:rPr lang="en-US" altLang="zh-CN" dirty="0">
                <a:latin typeface="LinLibertineT"/>
              </a:rPr>
              <a:t>batch</a:t>
            </a:r>
            <a:r>
              <a:rPr lang="zh-CN" altLang="en-US" dirty="0">
                <a:latin typeface="LinLibertineT"/>
              </a:rPr>
              <a:t> </a:t>
            </a:r>
            <a:r>
              <a:rPr lang="en-US" altLang="zh-CN" dirty="0">
                <a:latin typeface="LinLibertineT"/>
              </a:rPr>
              <a:t>lead to better overlapping with up to 1.45x speedup.</a:t>
            </a:r>
            <a:r>
              <a:rPr lang="en-US" sz="1800" dirty="0">
                <a:effectLst/>
                <a:latin typeface="LinLibertineT"/>
              </a:rPr>
              <a:t> </a:t>
            </a:r>
            <a:endParaRPr lang="en-US" dirty="0"/>
          </a:p>
          <a:p>
            <a:endParaRPr lang="en-US" dirty="0"/>
          </a:p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12183870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2DEF1-FA84-8E84-A2BC-9F9730994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Evaluation-Hybrid Parallelism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66F5B9-E52A-1399-FE94-8C7B1F6BE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807" y="2430679"/>
            <a:ext cx="4927353" cy="25422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017601-5606-127A-8A1C-6ABF272460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304" y="2430679"/>
            <a:ext cx="4710305" cy="2546581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2C93C60-F3D3-31A6-BEEE-E78D1DAB0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03CEB-AF05-564E-8E7C-07686CADEA51}" type="slidenum">
              <a:rPr lang="en-CN" smtClean="0"/>
              <a:t>21</a:t>
            </a:fld>
            <a:endParaRPr lang="en-CN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CA2ED093-6ECB-C6CD-C853-62E965A661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9892" y="0"/>
            <a:ext cx="1112108" cy="1112108"/>
          </a:xfrm>
          <a:prstGeom prst="rect">
            <a:avLst/>
          </a:prstGeom>
        </p:spPr>
      </p:pic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1778A081-B0A4-BB52-9C30-EE67B59D9D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6163" y="5457964"/>
            <a:ext cx="2453503" cy="184012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F508263-990B-417C-1705-8B8D980853EF}"/>
              </a:ext>
            </a:extLst>
          </p:cNvPr>
          <p:cNvSpPr txBox="1"/>
          <p:nvPr/>
        </p:nvSpPr>
        <p:spPr>
          <a:xfrm>
            <a:off x="470064" y="5118265"/>
            <a:ext cx="55150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ffectLst/>
                <a:latin typeface="LinLibertineT"/>
              </a:rPr>
              <a:t>Performance of FSDP+DP tasks on 6 nodes of Cluster A, with a total group size of 48. </a:t>
            </a:r>
            <a:endParaRPr lang="en-US" dirty="0"/>
          </a:p>
          <a:p>
            <a:endParaRPr lang="en-CN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72C2BD-71FC-EEB2-15F3-36DB0D574638}"/>
              </a:ext>
            </a:extLst>
          </p:cNvPr>
          <p:cNvSpPr txBox="1"/>
          <p:nvPr/>
        </p:nvSpPr>
        <p:spPr>
          <a:xfrm>
            <a:off x="6721434" y="5237018"/>
            <a:ext cx="45321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ffectLst/>
                <a:latin typeface="LinLibertineT"/>
              </a:rPr>
              <a:t>Performance of TP+PP+DP tasks on 6 nodes of Cluster A, with a total group size of 48 and total gradient accumulation steps of 6.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4290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1F9D7-1423-AE9E-D04B-7EAE2ED0A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Evaluation-Scalability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DDDB71-2175-9CFB-C7B5-6BED59C39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634" y="2576944"/>
            <a:ext cx="5175144" cy="27313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FB8DAA-1840-EB32-2338-17224E92F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31" y="2576944"/>
            <a:ext cx="5175144" cy="2731326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C245677-2783-C82E-3CE3-C0DD042A5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03CEB-AF05-564E-8E7C-07686CADEA51}" type="slidenum">
              <a:rPr lang="en-CN" smtClean="0"/>
              <a:t>22</a:t>
            </a:fld>
            <a:endParaRPr lang="en-CN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AA45B015-4DDB-FA86-8119-C703FF922A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9892" y="0"/>
            <a:ext cx="1112108" cy="1112108"/>
          </a:xfrm>
          <a:prstGeom prst="rect">
            <a:avLst/>
          </a:prstGeom>
        </p:spPr>
      </p:pic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95507A93-1B88-DC11-4C4C-090A44E324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6163" y="5457964"/>
            <a:ext cx="2453503" cy="184012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E85D341-478D-C9B8-8A87-E3EB9511A981}"/>
              </a:ext>
            </a:extLst>
          </p:cNvPr>
          <p:cNvSpPr txBox="1"/>
          <p:nvPr/>
        </p:nvSpPr>
        <p:spPr>
          <a:xfrm>
            <a:off x="1817443" y="5308270"/>
            <a:ext cx="3462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Achieve good scalability on FSDP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448D55-52BB-F1DC-F84E-0A5590F2CF12}"/>
              </a:ext>
            </a:extLst>
          </p:cNvPr>
          <p:cNvSpPr txBox="1"/>
          <p:nvPr/>
        </p:nvSpPr>
        <p:spPr>
          <a:xfrm>
            <a:off x="6912457" y="5273298"/>
            <a:ext cx="48752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effectLst/>
                <a:latin typeface="LinLibertineT"/>
              </a:rPr>
              <a:t>FSDP16+DP: All cases suffer from a drop </a:t>
            </a:r>
            <a:r>
              <a:rPr lang="en-US" dirty="0">
                <a:latin typeface="LinLibertineT"/>
              </a:rPr>
              <a:t>when DP </a:t>
            </a:r>
          </a:p>
          <a:p>
            <a:r>
              <a:rPr lang="en-US" dirty="0">
                <a:latin typeface="LinLibertineT"/>
              </a:rPr>
              <a:t>is employed with multi-stream communication.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245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1F9D7-1423-AE9E-D04B-7EAE2ED0A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Evaluation-FSDP Case Study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C245677-2783-C82E-3CE3-C0DD042A5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03CEB-AF05-564E-8E7C-07686CADEA51}" type="slidenum">
              <a:rPr lang="en-CN" smtClean="0"/>
              <a:t>23</a:t>
            </a:fld>
            <a:endParaRPr lang="en-CN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AA45B015-4DDB-FA86-8119-C703FF922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9892" y="0"/>
            <a:ext cx="1112108" cy="1112108"/>
          </a:xfrm>
          <a:prstGeom prst="rect">
            <a:avLst/>
          </a:prstGeom>
        </p:spPr>
      </p:pic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95507A93-1B88-DC11-4C4C-090A44E32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6163" y="5457964"/>
            <a:ext cx="2453503" cy="18401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64F58E-0E21-F6C3-6160-F308ACD63A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410" y="1505392"/>
            <a:ext cx="10681179" cy="30676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97A2DA2-1F5C-0D06-10FA-BEF019790742}"/>
                  </a:ext>
                </a:extLst>
              </p:cNvPr>
              <p:cNvSpPr txBox="1"/>
              <p:nvPr/>
            </p:nvSpPr>
            <p:spPr>
              <a:xfrm>
                <a:off x="838200" y="5273298"/>
                <a:ext cx="59504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solidFill>
                      <a:srgbClr val="003060"/>
                    </a:solidFill>
                    <a:effectLst/>
                    <a:highlight>
                      <a:srgbClr val="FFFFFF"/>
                    </a:highlight>
                    <a:latin typeface="OpenSans"/>
                  </a:rPr>
                  <a:t>The theoretical speedup upper bound is </a:t>
                </a:r>
                <a:r>
                  <a:rPr lang="en-US" sz="1800" dirty="0">
                    <a:solidFill>
                      <a:srgbClr val="003060"/>
                    </a:solidFill>
                    <a:effectLst/>
                    <a:highlight>
                      <a:srgbClr val="FFFFFF"/>
                    </a:highlight>
                    <a:latin typeface="LinLibertineO-Identity-H"/>
                  </a:rPr>
                  <a:t>min</a:t>
                </a:r>
                <a:r>
                  <a:rPr lang="en-US" sz="1800" dirty="0">
                    <a:solidFill>
                      <a:srgbClr val="003060"/>
                    </a:solidFill>
                    <a:effectLst/>
                    <a:highlight>
                      <a:srgbClr val="FFFFFF"/>
                    </a:highlight>
                    <a:latin typeface="CMSY10"/>
                  </a:rPr>
                  <a:t>{ </a:t>
                </a:r>
                <a:r>
                  <a:rPr lang="en-US" sz="1800" dirty="0">
                    <a:solidFill>
                      <a:srgbClr val="003060"/>
                    </a:solidFill>
                    <a:effectLst/>
                    <a:highlight>
                      <a:srgbClr val="FFFFFF"/>
                    </a:highlight>
                    <a:latin typeface="CMR7"/>
                  </a:rPr>
                  <a:t>1/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3060"/>
                        </a:solidFill>
                        <a:effectLst/>
                        <a:highlight>
                          <a:srgbClr val="FFFFFF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800" dirty="0">
                    <a:solidFill>
                      <a:srgbClr val="003060"/>
                    </a:solidFill>
                    <a:effectLst/>
                    <a:highlight>
                      <a:srgbClr val="FFFFFF"/>
                    </a:highlight>
                    <a:latin typeface="CMR7"/>
                  </a:rPr>
                  <a:t> </a:t>
                </a:r>
                <a:r>
                  <a:rPr lang="en-US" sz="1800" dirty="0">
                    <a:solidFill>
                      <a:srgbClr val="003060"/>
                    </a:solidFill>
                    <a:effectLst/>
                    <a:highlight>
                      <a:srgbClr val="FFFFFF"/>
                    </a:highlight>
                    <a:latin typeface="CMMI10"/>
                  </a:rPr>
                  <a:t>, </a:t>
                </a:r>
                <a:r>
                  <a:rPr lang="en-US" sz="1800" dirty="0">
                    <a:solidFill>
                      <a:srgbClr val="003060"/>
                    </a:solidFill>
                    <a:effectLst/>
                    <a:highlight>
                      <a:srgbClr val="FFFFFF"/>
                    </a:highlight>
                    <a:latin typeface="CMR7"/>
                  </a:rPr>
                  <a:t>1/(1-</a:t>
                </a:r>
                <a:r>
                  <a:rPr lang="en-US" dirty="0">
                    <a:solidFill>
                      <a:srgbClr val="003060"/>
                    </a:solidFill>
                    <a:highlight>
                      <a:srgbClr val="FFFFFF"/>
                    </a:highlight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3060"/>
                        </a:solidFill>
                        <a:highlight>
                          <a:srgbClr val="FFFFFF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800" dirty="0">
                    <a:solidFill>
                      <a:srgbClr val="003060"/>
                    </a:solidFill>
                    <a:effectLst/>
                    <a:highlight>
                      <a:srgbClr val="FFFFFF"/>
                    </a:highlight>
                    <a:latin typeface="CMR7"/>
                  </a:rPr>
                  <a:t>) </a:t>
                </a:r>
                <a:r>
                  <a:rPr lang="en-US" sz="1800" dirty="0">
                    <a:solidFill>
                      <a:srgbClr val="003060"/>
                    </a:solidFill>
                    <a:effectLst/>
                    <a:highlight>
                      <a:srgbClr val="FFFFFF"/>
                    </a:highlight>
                    <a:latin typeface="CMSY10"/>
                  </a:rPr>
                  <a:t>}</a:t>
                </a:r>
                <a:r>
                  <a:rPr lang="en-US" sz="1800" dirty="0">
                    <a:solidFill>
                      <a:srgbClr val="003060"/>
                    </a:solidFill>
                    <a:effectLst/>
                    <a:highlight>
                      <a:srgbClr val="FFFFFF"/>
                    </a:highlight>
                    <a:latin typeface="OpenSans"/>
                  </a:rPr>
                  <a:t>. </a:t>
                </a:r>
                <a:endParaRPr lang="en-US" dirty="0">
                  <a:effectLst/>
                  <a:highlight>
                    <a:srgbClr val="FFFFFF"/>
                  </a:highlight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97A2DA2-1F5C-0D06-10FA-BEF0197907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273298"/>
                <a:ext cx="5950475" cy="369332"/>
              </a:xfrm>
              <a:prstGeom prst="rect">
                <a:avLst/>
              </a:prstGeom>
              <a:blipFill>
                <a:blip r:embed="rId5"/>
                <a:stretch>
                  <a:fillRect l="-1066" t="-6667" b="-2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59262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F4387-2A91-2B82-25B3-F898DC2FD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44" y="2766218"/>
            <a:ext cx="10515600" cy="1325563"/>
          </a:xfrm>
        </p:spPr>
        <p:txBody>
          <a:bodyPr/>
          <a:lstStyle/>
          <a:p>
            <a:r>
              <a:rPr lang="en-CN" dirty="0"/>
              <a:t>Thanks!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1213FC-B284-C904-1DAA-05DD4086B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03CEB-AF05-564E-8E7C-07686CADEA51}" type="slidenum">
              <a:rPr lang="en-CN" smtClean="0"/>
              <a:t>24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081954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3B7C8-C906-54DB-79D8-E842D29F2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Background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57AD67D4-A266-BD80-3741-688CC7C0B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9892" y="0"/>
            <a:ext cx="1112108" cy="1112108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1F18E57B-05A7-306C-14A9-C3275B3A55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6163" y="5457964"/>
            <a:ext cx="2453503" cy="18401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ABFD4B2-AC65-349A-4050-3A5ECB1D73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5700" y="2619428"/>
            <a:ext cx="1600200" cy="876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15FAF1-549F-3961-B26D-FB7C8B8AED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2587678"/>
            <a:ext cx="1587500" cy="4699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6766CD3-C747-6E3F-D36A-7175AA1D51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13400" y="2649127"/>
            <a:ext cx="1612900" cy="4318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E1C4A07-60A8-9D10-2E84-791795C0F5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49700" y="3031019"/>
            <a:ext cx="1663700" cy="4318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095F33F-FC94-6AFE-55B3-18C9214AA6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26300" y="3031019"/>
            <a:ext cx="1092200" cy="4699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9C093ED-2B93-4214-9E41-894A08D56DB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16210" y="3038185"/>
            <a:ext cx="1333500" cy="4699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0B012D4-19AE-8B64-4907-631B4827CDC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18500" y="2649127"/>
            <a:ext cx="800100" cy="469900"/>
          </a:xfrm>
          <a:prstGeom prst="rect">
            <a:avLst/>
          </a:prstGeom>
        </p:spPr>
      </p:pic>
      <p:pic>
        <p:nvPicPr>
          <p:cNvPr id="37" name="Content Placeholder 36">
            <a:extLst>
              <a:ext uri="{FF2B5EF4-FFF2-40B4-BE49-F238E27FC236}">
                <a16:creationId xmlns:a16="http://schemas.microsoft.com/office/drawing/2014/main" id="{10ED2649-1D2D-D288-7D22-D757391619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2"/>
          <a:stretch>
            <a:fillRect/>
          </a:stretch>
        </p:blipFill>
        <p:spPr>
          <a:xfrm>
            <a:off x="835810" y="5411361"/>
            <a:ext cx="7073900" cy="1244600"/>
          </a:xfr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95EDBF8A-76BF-7449-7C71-46527A77933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5810" y="1438193"/>
            <a:ext cx="9616290" cy="930607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5139E922-E98A-7086-89E2-B5842C8C1971}"/>
              </a:ext>
            </a:extLst>
          </p:cNvPr>
          <p:cNvSpPr txBox="1"/>
          <p:nvPr/>
        </p:nvSpPr>
        <p:spPr>
          <a:xfrm>
            <a:off x="10871124" y="2757761"/>
            <a:ext cx="1295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Direct</a:t>
            </a:r>
          </a:p>
          <a:p>
            <a:r>
              <a:rPr lang="en-CN" dirty="0"/>
              <a:t>Scheduling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CC4577C-D3CA-912B-21B8-A6C2345239B6}"/>
              </a:ext>
            </a:extLst>
          </p:cNvPr>
          <p:cNvSpPr txBox="1"/>
          <p:nvPr/>
        </p:nvSpPr>
        <p:spPr>
          <a:xfrm>
            <a:off x="10871126" y="1622709"/>
            <a:ext cx="9605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Original</a:t>
            </a:r>
          </a:p>
          <a:p>
            <a:r>
              <a:rPr lang="en-CN" dirty="0"/>
              <a:t>Task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6274EA90-C10B-4C2F-5D0C-B4D6FE993CA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310" y="3656759"/>
            <a:ext cx="1600200" cy="8763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527B4C08-9E87-534B-E3EF-BA092926024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611010" y="3686458"/>
            <a:ext cx="1612900" cy="4318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05B8729-7458-16A2-C25E-334C2E9F590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47310" y="4068350"/>
            <a:ext cx="1663700" cy="4318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C920B6B5-BF03-D4F7-D493-49D650DB718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223910" y="4068350"/>
            <a:ext cx="1092200" cy="4699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8B24E644-0CD9-40BF-32C2-3A7F7696C1E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116210" y="4128906"/>
            <a:ext cx="1333500" cy="4699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7DEBDD46-4486-4B04-BABF-2E3D4F0ADE1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16110" y="3686458"/>
            <a:ext cx="800100" cy="4699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F7B2B3C4-7D18-9202-6378-FFC3D45CA20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423310" y="4649373"/>
            <a:ext cx="1600200" cy="8763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9D7FF36-4A1A-ED70-55A9-BA8DD00C70C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611010" y="4679072"/>
            <a:ext cx="1612900" cy="4318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12368900-F380-A59E-5C32-7452CBF13ACA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947310" y="5060964"/>
            <a:ext cx="1663700" cy="4318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3BB26658-63A0-E503-947F-C4BEC6EAD4E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223910" y="5060964"/>
            <a:ext cx="1092200" cy="46990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2A653E80-4922-CDBC-C7B5-5F85EB5D0A9D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116210" y="5121520"/>
            <a:ext cx="1333500" cy="4699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D20E5008-9563-F347-5E14-00A70CE30FCA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316110" y="4679072"/>
            <a:ext cx="800100" cy="469900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1CCB1C33-78B7-20DB-7354-778E7FB112F9}"/>
              </a:ext>
            </a:extLst>
          </p:cNvPr>
          <p:cNvSpPr txBox="1"/>
          <p:nvPr/>
        </p:nvSpPr>
        <p:spPr>
          <a:xfrm>
            <a:off x="10871125" y="3762416"/>
            <a:ext cx="8535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Kernel</a:t>
            </a:r>
          </a:p>
          <a:p>
            <a:r>
              <a:rPr lang="en-CN" dirty="0"/>
              <a:t>Fusion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5B3DD30-DFB6-3551-582B-BBE7EEE7692F}"/>
              </a:ext>
            </a:extLst>
          </p:cNvPr>
          <p:cNvSpPr txBox="1"/>
          <p:nvPr/>
        </p:nvSpPr>
        <p:spPr>
          <a:xfrm>
            <a:off x="10871125" y="4687307"/>
            <a:ext cx="12955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Centauri</a:t>
            </a:r>
            <a:endParaRPr lang="en-US" dirty="0"/>
          </a:p>
          <a:p>
            <a:r>
              <a:rPr lang="en-US" altLang="zh-CN" dirty="0"/>
              <a:t>Partition</a:t>
            </a:r>
            <a:r>
              <a:rPr lang="zh-CN" altLang="en-US" dirty="0"/>
              <a:t> </a:t>
            </a:r>
            <a:r>
              <a:rPr lang="en-US" altLang="zh-CN" dirty="0"/>
              <a:t>&amp;</a:t>
            </a:r>
          </a:p>
          <a:p>
            <a:r>
              <a:rPr lang="en-US" dirty="0"/>
              <a:t>Scheduling</a:t>
            </a:r>
            <a:endParaRPr lang="en-CN" dirty="0"/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F08FF162-8468-F996-7D74-F79A15123226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423310" y="3842363"/>
            <a:ext cx="1257300" cy="54610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5CA30A27-23AB-A5AE-9E04-511289C0F664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699660" y="3835736"/>
            <a:ext cx="2082800" cy="5461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4A288F5C-B59F-D18C-3888-ABC904A30D41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757060" y="3823036"/>
            <a:ext cx="1333500" cy="57150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18BAD77D-0E74-0DB1-AE7F-3753A085855F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35810" y="3596073"/>
            <a:ext cx="812800" cy="46990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6209368B-9CC7-8DA4-1984-8112F79C0057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680360" y="3586776"/>
            <a:ext cx="723900" cy="469900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592ACAF6-85FF-9A8D-F88D-EB6003D385FA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257610" y="3835736"/>
            <a:ext cx="1422400" cy="54610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2E78FE99-5970-7F23-E947-08F59C8F62E0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835810" y="4640450"/>
            <a:ext cx="812800" cy="46990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A95C0D77-9393-5552-D7B0-45DC264B1CEF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674010" y="4649373"/>
            <a:ext cx="723900" cy="46990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66639CA8-CE9F-25BC-B37E-C7023CF46D73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836910" y="4679072"/>
            <a:ext cx="825500" cy="444500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30A0AC47-6306-50AA-13B7-94C3DF5B72B3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5556609" y="4627150"/>
            <a:ext cx="1828800" cy="444500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299E42AC-3406-A86C-91DA-F1373D15D1E4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3994509" y="5093873"/>
            <a:ext cx="1562100" cy="431800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4B2FA104-1C69-392D-1658-6662DF888458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8333738" y="4679072"/>
            <a:ext cx="876300" cy="444500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F44294C2-D3B2-EDE2-A703-352FD5EFAD59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7254882" y="5073664"/>
            <a:ext cx="1066800" cy="431800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3211D8C7-2870-3AD0-20E3-F47E28457AE6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9121991" y="5133656"/>
            <a:ext cx="1320800" cy="444500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9C1790C7-28F0-C0AA-10D2-C8A81FB2694C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839888" y="4676457"/>
            <a:ext cx="5245100" cy="889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8DC4F9-3E79-9013-C286-E638D1C84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03CEB-AF05-564E-8E7C-07686CADEA51}" type="slidenum">
              <a:rPr lang="en-CN" smtClean="0"/>
              <a:t>3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49241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 0.00047 L -0.06015 -3.33333E-6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7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-0.09805 0.00278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9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-0.09817 0.00348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9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-0.23021 0.00671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10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85185E-6 L -0.18854 -0.00278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2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81481E-6 L -0.25507 0.00371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60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362 0.00093 " pathEditMode="relative" ptsTypes="AA">
                                      <p:cBhvr>
                                        <p:cTn id="1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362 0.00093 " pathEditMode="relative" ptsTypes="AA">
                                      <p:cBhvr>
                                        <p:cTn id="1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362 0.00093 " pathEditMode="relative" ptsTypes="AA">
                                      <p:cBhvr>
                                        <p:cTn id="1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362 0.00093 " pathEditMode="relative" ptsTypes="AA">
                                      <p:cBhvr>
                                        <p:cTn id="13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362 0.00093 " pathEditMode="relative" ptsTypes="AA">
                                      <p:cBhvr>
                                        <p:cTn id="13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3B7C8-C906-54DB-79D8-E842D29F2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Challenges and Key</a:t>
            </a:r>
            <a:r>
              <a:rPr lang="zh-CN" altLang="en-US" dirty="0"/>
              <a:t> </a:t>
            </a:r>
            <a:r>
              <a:rPr lang="en-US" altLang="zh-CN" dirty="0"/>
              <a:t>Insights</a:t>
            </a:r>
            <a:endParaRPr lang="en-CN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57AD67D4-A266-BD80-3741-688CC7C0B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9892" y="0"/>
            <a:ext cx="1112108" cy="1112108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1F18E57B-05A7-306C-14A9-C3275B3A55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6163" y="5457964"/>
            <a:ext cx="2453503" cy="184012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F7225-E9D1-6BBA-501B-3D7F3E767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591466" cy="5314008"/>
          </a:xfrm>
        </p:spPr>
        <p:txBody>
          <a:bodyPr>
            <a:normAutofit/>
          </a:bodyPr>
          <a:lstStyle/>
          <a:p>
            <a:r>
              <a:rPr lang="en-CN" dirty="0"/>
              <a:t>Challenge</a:t>
            </a:r>
            <a:r>
              <a:rPr lang="zh-CN" altLang="en-US" dirty="0"/>
              <a:t> </a:t>
            </a:r>
            <a:r>
              <a:rPr lang="en-US" altLang="zh-CN" dirty="0"/>
              <a:t>1</a:t>
            </a:r>
            <a:r>
              <a:rPr lang="en-CN" dirty="0"/>
              <a:t>: How to </a:t>
            </a:r>
            <a:r>
              <a:rPr lang="en-US" dirty="0"/>
              <a:t>systematically explore the overlapping space?</a:t>
            </a:r>
          </a:p>
          <a:p>
            <a:r>
              <a:rPr lang="en-CN" dirty="0"/>
              <a:t>Insight: </a:t>
            </a:r>
            <a:r>
              <a:rPr lang="en-US" dirty="0"/>
              <a:t>Communication inherently is a mapping transformation (</a:t>
            </a:r>
            <a:r>
              <a:rPr lang="en-US" dirty="0">
                <a:solidFill>
                  <a:srgbClr val="C00000"/>
                </a:solidFill>
              </a:rPr>
              <a:t>primitive</a:t>
            </a:r>
            <a:r>
              <a:rPr lang="en-US" dirty="0"/>
              <a:t>) of </a:t>
            </a:r>
            <a:r>
              <a:rPr lang="en-US" dirty="0">
                <a:solidFill>
                  <a:srgbClr val="C00000"/>
                </a:solidFill>
              </a:rPr>
              <a:t>workload</a:t>
            </a:r>
            <a:r>
              <a:rPr lang="en-US" dirty="0"/>
              <a:t> across a </a:t>
            </a:r>
            <a:r>
              <a:rPr lang="en-US" dirty="0">
                <a:solidFill>
                  <a:srgbClr val="C00000"/>
                </a:solidFill>
              </a:rPr>
              <a:t>group</a:t>
            </a:r>
            <a:r>
              <a:rPr lang="en-US" dirty="0"/>
              <a:t> of devices.</a:t>
            </a:r>
            <a:endParaRPr lang="en-CN" dirty="0"/>
          </a:p>
          <a:p>
            <a:endParaRPr lang="en-CN" dirty="0"/>
          </a:p>
          <a:p>
            <a:pPr marL="0" indent="0">
              <a:buNone/>
            </a:pPr>
            <a:r>
              <a:rPr lang="en-CN" dirty="0"/>
              <a:t> </a:t>
            </a:r>
          </a:p>
          <a:p>
            <a:endParaRPr lang="en-CN" dirty="0"/>
          </a:p>
          <a:p>
            <a:pPr marL="0" indent="0">
              <a:buNone/>
            </a:pPr>
            <a:endParaRPr lang="en-CN" dirty="0"/>
          </a:p>
          <a:p>
            <a:pPr marL="0" indent="0">
              <a:buNone/>
            </a:pPr>
            <a:r>
              <a:rPr lang="en-CN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BAF1AB-5291-AB0C-D66E-A29A27A71259}"/>
              </a:ext>
            </a:extLst>
          </p:cNvPr>
          <p:cNvSpPr txBox="1"/>
          <p:nvPr/>
        </p:nvSpPr>
        <p:spPr>
          <a:xfrm>
            <a:off x="6802809" y="3572970"/>
            <a:ext cx="48331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Primitive, group, and workload are the “</a:t>
            </a:r>
            <a:r>
              <a:rPr lang="en-US" sz="2800" dirty="0">
                <a:solidFill>
                  <a:srgbClr val="FF0000"/>
                </a:solidFill>
              </a:rPr>
              <a:t>basis</a:t>
            </a:r>
            <a:r>
              <a:rPr lang="en-US" sz="2800" dirty="0"/>
              <a:t>” of overlapping space naturally.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9456522-9CAC-E178-DEC2-30B5169266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592" y="3387453"/>
            <a:ext cx="6579217" cy="3125519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8C784ED-D8C5-7DCA-798E-53ED78482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03CEB-AF05-564E-8E7C-07686CADEA51}" type="slidenum">
              <a:rPr lang="en-CN" smtClean="0"/>
              <a:t>4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233621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3B7C8-C906-54DB-79D8-E842D29F2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Challenges and Key</a:t>
            </a:r>
            <a:r>
              <a:rPr lang="zh-CN" altLang="en-US" dirty="0"/>
              <a:t> </a:t>
            </a:r>
            <a:r>
              <a:rPr lang="en-US" altLang="zh-CN" dirty="0"/>
              <a:t>Insights</a:t>
            </a:r>
            <a:endParaRPr lang="en-CN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57AD67D4-A266-BD80-3741-688CC7C0B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9892" y="0"/>
            <a:ext cx="1112108" cy="1112108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1F18E57B-05A7-306C-14A9-C3275B3A55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6163" y="5457964"/>
            <a:ext cx="2453503" cy="184012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F7225-E9D1-6BBA-501B-3D7F3E767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591466" cy="53140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N" dirty="0"/>
              <a:t>Challenge</a:t>
            </a:r>
            <a:r>
              <a:rPr lang="zh-CN" altLang="en-US" dirty="0"/>
              <a:t> </a:t>
            </a:r>
            <a:r>
              <a:rPr lang="en-US" altLang="zh-CN" dirty="0"/>
              <a:t>2</a:t>
            </a:r>
            <a:r>
              <a:rPr lang="en-CN" dirty="0"/>
              <a:t>: How to efficiently schedule the partitioned task?</a:t>
            </a:r>
          </a:p>
          <a:p>
            <a:r>
              <a:rPr lang="en-CN" dirty="0"/>
              <a:t>Insight: Training tasks have the nature of a hierarchical structure.</a:t>
            </a:r>
          </a:p>
          <a:p>
            <a:endParaRPr lang="en-CN" dirty="0"/>
          </a:p>
          <a:p>
            <a:pPr marL="0" indent="0">
              <a:buNone/>
            </a:pPr>
            <a:endParaRPr lang="en-CN" dirty="0"/>
          </a:p>
          <a:p>
            <a:pPr marL="0" indent="0">
              <a:buNone/>
            </a:pPr>
            <a:r>
              <a:rPr lang="en-CN" dirty="0"/>
              <a:t> </a:t>
            </a:r>
          </a:p>
          <a:p>
            <a:pPr marL="0" indent="0">
              <a:buNone/>
            </a:pPr>
            <a:endParaRPr lang="en-CN" dirty="0"/>
          </a:p>
          <a:p>
            <a:pPr marL="0" indent="0">
              <a:buNone/>
            </a:pPr>
            <a:endParaRPr lang="en-CN" dirty="0"/>
          </a:p>
          <a:p>
            <a:pPr marL="0" indent="0">
              <a:buNone/>
            </a:pPr>
            <a:endParaRPr lang="en-CN" dirty="0"/>
          </a:p>
          <a:p>
            <a:pPr marL="0" indent="0">
              <a:buNone/>
            </a:pPr>
            <a:endParaRPr lang="en-C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2801D4-22C1-85FB-F31A-A9563085D1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735" y="2984189"/>
            <a:ext cx="6483075" cy="3056537"/>
          </a:xfrm>
          <a:prstGeom prst="rect">
            <a:avLst/>
          </a:prstGeom>
        </p:spPr>
      </p:pic>
      <p:sp>
        <p:nvSpPr>
          <p:cNvPr id="12" name="Left Brace 11">
            <a:extLst>
              <a:ext uri="{FF2B5EF4-FFF2-40B4-BE49-F238E27FC236}">
                <a16:creationId xmlns:a16="http://schemas.microsoft.com/office/drawing/2014/main" id="{B1012187-C99B-7104-12F7-FCA98F851315}"/>
              </a:ext>
            </a:extLst>
          </p:cNvPr>
          <p:cNvSpPr/>
          <p:nvPr/>
        </p:nvSpPr>
        <p:spPr>
          <a:xfrm rot="16200000">
            <a:off x="1825713" y="4309418"/>
            <a:ext cx="179172" cy="1408671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4CDFEB96-9CE9-8A78-9508-2B77A31A94D0}"/>
              </a:ext>
            </a:extLst>
          </p:cNvPr>
          <p:cNvSpPr/>
          <p:nvPr/>
        </p:nvSpPr>
        <p:spPr>
          <a:xfrm rot="16200000">
            <a:off x="5155322" y="4435914"/>
            <a:ext cx="196722" cy="3282776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21A54197-7CF8-6BA6-3B38-C0C8A4727CF6}"/>
              </a:ext>
            </a:extLst>
          </p:cNvPr>
          <p:cNvSpPr/>
          <p:nvPr/>
        </p:nvSpPr>
        <p:spPr>
          <a:xfrm rot="16200000">
            <a:off x="3964872" y="3180391"/>
            <a:ext cx="361533" cy="6483076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F35F37-1A58-FA8E-0AE8-167A097F4B71}"/>
              </a:ext>
            </a:extLst>
          </p:cNvPr>
          <p:cNvSpPr txBox="1"/>
          <p:nvPr/>
        </p:nvSpPr>
        <p:spPr>
          <a:xfrm>
            <a:off x="7860843" y="3041630"/>
            <a:ext cx="34414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2800" dirty="0"/>
              <a:t>e.g., tiers of </a:t>
            </a:r>
          </a:p>
          <a:p>
            <a:r>
              <a:rPr lang="en-CN" sz="2800" dirty="0"/>
              <a:t>1) </a:t>
            </a:r>
            <a:r>
              <a:rPr lang="en-US" sz="2800" dirty="0">
                <a:solidFill>
                  <a:srgbClr val="C00000"/>
                </a:solidFill>
              </a:rPr>
              <a:t>operation</a:t>
            </a:r>
            <a:r>
              <a:rPr lang="en-US" sz="2800" dirty="0"/>
              <a:t>,</a:t>
            </a:r>
            <a:r>
              <a:rPr lang="zh-CN" altLang="en-US" sz="2800" dirty="0"/>
              <a:t> </a:t>
            </a:r>
            <a:r>
              <a:rPr lang="en-US" sz="2800" dirty="0"/>
              <a:t>2) </a:t>
            </a:r>
            <a:r>
              <a:rPr lang="en-US" sz="2800" dirty="0">
                <a:solidFill>
                  <a:srgbClr val="C00000"/>
                </a:solidFill>
              </a:rPr>
              <a:t>layer</a:t>
            </a:r>
            <a:r>
              <a:rPr lang="en-US" sz="2800" dirty="0"/>
              <a:t>, and 3) </a:t>
            </a:r>
            <a:r>
              <a:rPr lang="en-US" sz="2800" dirty="0">
                <a:solidFill>
                  <a:srgbClr val="C00000"/>
                </a:solidFill>
              </a:rPr>
              <a:t>model </a:t>
            </a:r>
            <a:r>
              <a:rPr lang="en-US" sz="2800" dirty="0"/>
              <a:t>in training tasks</a:t>
            </a:r>
            <a:r>
              <a:rPr lang="en-CN" sz="2800" dirty="0"/>
              <a:t> </a:t>
            </a:r>
          </a:p>
          <a:p>
            <a:endParaRPr lang="en-CN" sz="2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761055-72D6-815F-C9B6-8A37E57732DC}"/>
              </a:ext>
            </a:extLst>
          </p:cNvPr>
          <p:cNvSpPr txBox="1"/>
          <p:nvPr/>
        </p:nvSpPr>
        <p:spPr>
          <a:xfrm>
            <a:off x="1482079" y="5115696"/>
            <a:ext cx="1137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operation</a:t>
            </a:r>
            <a:endParaRPr lang="en-CN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364A18D-7C9A-7D1D-073E-1C3397973B96}"/>
              </a:ext>
            </a:extLst>
          </p:cNvPr>
          <p:cNvSpPr txBox="1"/>
          <p:nvPr/>
        </p:nvSpPr>
        <p:spPr>
          <a:xfrm>
            <a:off x="4919745" y="6077301"/>
            <a:ext cx="667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layer</a:t>
            </a:r>
            <a:endParaRPr lang="en-CN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F8DCAC-37EA-CE19-A99D-BAD58B0B0DB7}"/>
              </a:ext>
            </a:extLst>
          </p:cNvPr>
          <p:cNvSpPr txBox="1"/>
          <p:nvPr/>
        </p:nvSpPr>
        <p:spPr>
          <a:xfrm>
            <a:off x="3562494" y="6552967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model</a:t>
            </a:r>
            <a:endParaRPr lang="en-CN" dirty="0">
              <a:solidFill>
                <a:srgbClr val="FF0000"/>
              </a:solidFill>
            </a:endParaRP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6DD5E64A-8A26-6207-A980-66951FEA2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03CEB-AF05-564E-8E7C-07686CADEA51}" type="slidenum">
              <a:rPr lang="en-CN" smtClean="0"/>
              <a:t>5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66334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3B7C8-C906-54DB-79D8-E842D29F2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Centauri</a:t>
            </a:r>
            <a:r>
              <a:rPr lang="en-US" altLang="zh-CN" dirty="0"/>
              <a:t>-Overview</a:t>
            </a:r>
            <a:endParaRPr lang="en-CN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57AD67D4-A266-BD80-3741-688CC7C0B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9892" y="0"/>
            <a:ext cx="1112108" cy="1112108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1F18E57B-05A7-306C-14A9-C3275B3A55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6163" y="5457964"/>
            <a:ext cx="2453503" cy="1840127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C31FC53-EDBC-A4DC-3B40-B921BD995E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330668" y="1825625"/>
            <a:ext cx="9530663" cy="4351338"/>
          </a:xfrm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624E9396-820B-A6B3-EF91-234EC42287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9523" y="3528120"/>
            <a:ext cx="3200400" cy="1308100"/>
          </a:xfrm>
          <a:prstGeom prst="rect">
            <a:avLst/>
          </a:prstGeom>
        </p:spPr>
      </p:pic>
      <p:pic>
        <p:nvPicPr>
          <p:cNvPr id="12" name="Picture 1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854ECB0-04BE-D620-75F5-BD8FA5C387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28823" y="4377214"/>
            <a:ext cx="4991100" cy="1257300"/>
          </a:xfrm>
          <a:prstGeom prst="rect">
            <a:avLst/>
          </a:prstGeom>
        </p:spPr>
      </p:pic>
      <p:pic>
        <p:nvPicPr>
          <p:cNvPr id="14" name="Picture 1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49CD0E3F-5459-9768-0C1E-FB68B08E73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0668" y="2756465"/>
            <a:ext cx="8645495" cy="3025923"/>
          </a:xfrm>
          <a:prstGeom prst="rect">
            <a:avLst/>
          </a:prstGeom>
        </p:spPr>
      </p:pic>
      <p:pic>
        <p:nvPicPr>
          <p:cNvPr id="16" name="Picture 15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E278B597-5506-A9BC-BBC9-DA73B93966A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30668" y="3928114"/>
            <a:ext cx="4165600" cy="1003300"/>
          </a:xfrm>
          <a:prstGeom prst="rect">
            <a:avLst/>
          </a:prstGeom>
        </p:spPr>
      </p:pic>
      <p:pic>
        <p:nvPicPr>
          <p:cNvPr id="18" name="Picture 17" descr="A screenshot of a video game&#10;&#10;Description automatically generated">
            <a:extLst>
              <a:ext uri="{FF2B5EF4-FFF2-40B4-BE49-F238E27FC236}">
                <a16:creationId xmlns:a16="http://schemas.microsoft.com/office/drawing/2014/main" id="{96C79FDA-259F-2792-3DD4-C1343A6F407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98123" y="2789333"/>
            <a:ext cx="6121400" cy="1333500"/>
          </a:xfrm>
          <a:prstGeom prst="rect">
            <a:avLst/>
          </a:prstGeom>
        </p:spPr>
      </p:pic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8D2529A6-584E-E4E8-F29F-CA46CE669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03CEB-AF05-564E-8E7C-07686CADEA51}" type="slidenum">
              <a:rPr lang="en-CN" smtClean="0"/>
              <a:t>6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47647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3B7C8-C906-54DB-79D8-E842D29F2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Centauri</a:t>
            </a:r>
            <a:r>
              <a:rPr lang="en-US" altLang="zh-CN" dirty="0"/>
              <a:t>-Primitive</a:t>
            </a:r>
            <a:r>
              <a:rPr lang="zh-CN" altLang="en-US" dirty="0"/>
              <a:t> </a:t>
            </a:r>
            <a:r>
              <a:rPr lang="en-US" altLang="zh-CN" dirty="0"/>
              <a:t>Partition</a:t>
            </a:r>
            <a:endParaRPr lang="en-CN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57AD67D4-A266-BD80-3741-688CC7C0B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9892" y="0"/>
            <a:ext cx="1112108" cy="1112108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1F18E57B-05A7-306C-14A9-C3275B3A55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6163" y="5457964"/>
            <a:ext cx="2453503" cy="1840127"/>
          </a:xfrm>
          <a:prstGeom prst="rect">
            <a:avLst/>
          </a:prstGeo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F6F97F9-82CC-996E-9BED-6E769E509A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776409" y="1434377"/>
            <a:ext cx="6365274" cy="1242871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9D5B84A-0A3E-6948-6910-BB46075223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3183495"/>
            <a:ext cx="10241692" cy="125554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7B11A4B-1521-7BD2-8752-7F8BFA7C59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5207675"/>
            <a:ext cx="7772400" cy="1285200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46BB6A8-7FA7-614E-ECDA-BD788E3CD8DD}"/>
              </a:ext>
            </a:extLst>
          </p:cNvPr>
          <p:cNvCxnSpPr/>
          <p:nvPr/>
        </p:nvCxnSpPr>
        <p:spPr>
          <a:xfrm>
            <a:off x="5959046" y="2367949"/>
            <a:ext cx="0" cy="81554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C476B6D-6B97-5296-3EA5-4F6ED1A4B7E5}"/>
              </a:ext>
            </a:extLst>
          </p:cNvPr>
          <p:cNvCxnSpPr/>
          <p:nvPr/>
        </p:nvCxnSpPr>
        <p:spPr>
          <a:xfrm>
            <a:off x="4020837" y="4392129"/>
            <a:ext cx="0" cy="81554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A1DDA46-E7FF-13A6-2293-B61941B705CC}"/>
              </a:ext>
            </a:extLst>
          </p:cNvPr>
          <p:cNvSpPr txBox="1"/>
          <p:nvPr/>
        </p:nvSpPr>
        <p:spPr>
          <a:xfrm>
            <a:off x="6232955" y="2725060"/>
            <a:ext cx="5144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Example</a:t>
            </a:r>
            <a:r>
              <a:rPr lang="zh-CN" altLang="en-US" dirty="0"/>
              <a:t> </a:t>
            </a:r>
            <a:r>
              <a:rPr lang="en-US" altLang="zh-CN" dirty="0"/>
              <a:t>1: </a:t>
            </a:r>
            <a:r>
              <a:rPr lang="en-CN" dirty="0"/>
              <a:t>Allreduce = Reduce-scatter + Allgather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1B423B2-65CC-CE1B-650E-9FD02D33CC86}"/>
              </a:ext>
            </a:extLst>
          </p:cNvPr>
          <p:cNvSpPr txBox="1"/>
          <p:nvPr/>
        </p:nvSpPr>
        <p:spPr>
          <a:xfrm>
            <a:off x="4273770" y="4638693"/>
            <a:ext cx="4787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Example 2: Reduce-scatter = Reduce + Scatter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DBBB224B-66DA-E786-1D58-49B163E74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03CEB-AF05-564E-8E7C-07686CADEA51}" type="slidenum">
              <a:rPr lang="en-CN" smtClean="0"/>
              <a:t>7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509940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3B7C8-C906-54DB-79D8-E842D29F2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Centauri</a:t>
            </a:r>
            <a:r>
              <a:rPr lang="en-US" altLang="zh-CN" dirty="0"/>
              <a:t>-Primitive</a:t>
            </a:r>
            <a:r>
              <a:rPr lang="zh-CN" altLang="en-US" dirty="0"/>
              <a:t> </a:t>
            </a:r>
            <a:r>
              <a:rPr lang="en-US" altLang="zh-CN" dirty="0"/>
              <a:t>Partition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F7225-E9D1-6BBA-501B-3D7F3E767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5980" y="2713172"/>
            <a:ext cx="5684108" cy="4351338"/>
          </a:xfrm>
        </p:spPr>
        <p:txBody>
          <a:bodyPr/>
          <a:lstStyle/>
          <a:p>
            <a:pPr marL="0" indent="0">
              <a:buNone/>
            </a:pPr>
            <a:r>
              <a:rPr lang="en-CN" dirty="0"/>
              <a:t>Takeaway:</a:t>
            </a:r>
          </a:p>
          <a:p>
            <a:pPr marL="0" indent="0">
              <a:buNone/>
            </a:pPr>
            <a:r>
              <a:rPr lang="en-CN" dirty="0"/>
              <a:t>Performance </a:t>
            </a:r>
            <a:r>
              <a:rPr lang="en-CN" dirty="0">
                <a:solidFill>
                  <a:srgbClr val="FF0000"/>
                </a:solidFill>
              </a:rPr>
              <a:t>scalability </a:t>
            </a:r>
            <a:r>
              <a:rPr lang="en-CN" dirty="0"/>
              <a:t>is essential in primitive substitution.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interesting</a:t>
            </a:r>
            <a:r>
              <a:rPr lang="zh-CN" altLang="en-US" dirty="0"/>
              <a:t> </a:t>
            </a:r>
            <a:r>
              <a:rPr lang="en-US" altLang="zh-CN" dirty="0"/>
              <a:t>observation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dirty="0"/>
              <a:t>SP and Zero-1,2. </a:t>
            </a:r>
          </a:p>
          <a:p>
            <a:pPr marL="0" indent="0">
              <a:buNone/>
            </a:pPr>
            <a:endParaRPr lang="en-CN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57AD67D4-A266-BD80-3741-688CC7C0B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9892" y="0"/>
            <a:ext cx="1112108" cy="1112108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1F18E57B-05A7-306C-14A9-C3275B3A55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6163" y="5457964"/>
            <a:ext cx="2453503" cy="18401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78DB5BA-C19C-6B7E-7E1D-AD169F35CEA3}"/>
              </a:ext>
            </a:extLst>
          </p:cNvPr>
          <p:cNvSpPr txBox="1"/>
          <p:nvPr/>
        </p:nvSpPr>
        <p:spPr>
          <a:xfrm>
            <a:off x="41912" y="5283557"/>
            <a:ext cx="6578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N" dirty="0"/>
              <a:t>Typical Bandwith Latency on Ring Topology and Tree Topology;</a:t>
            </a:r>
          </a:p>
          <a:p>
            <a:r>
              <a:rPr lang="en-CN" dirty="0"/>
              <a:t> N is workload; P is group size.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3370DE-B1D8-B563-6456-E0C4EE3CB9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20969"/>
            <a:ext cx="6465980" cy="32612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128061-289E-1C1D-F721-94CB15E831AF}"/>
              </a:ext>
            </a:extLst>
          </p:cNvPr>
          <p:cNvSpPr txBox="1"/>
          <p:nvPr/>
        </p:nvSpPr>
        <p:spPr>
          <a:xfrm>
            <a:off x="6000196" y="2096455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F047585-B43C-4313-9737-C17EB9CF2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03CEB-AF05-564E-8E7C-07686CADEA51}" type="slidenum">
              <a:rPr lang="en-CN" smtClean="0"/>
              <a:t>8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773105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3B7C8-C906-54DB-79D8-E842D29F2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Centauri</a:t>
            </a:r>
            <a:r>
              <a:rPr lang="en-US" altLang="zh-CN" dirty="0"/>
              <a:t>-Group</a:t>
            </a:r>
            <a:r>
              <a:rPr lang="zh-CN" altLang="en-US" dirty="0"/>
              <a:t> </a:t>
            </a:r>
            <a:r>
              <a:rPr lang="en-US" altLang="zh-CN" dirty="0"/>
              <a:t>Partition</a:t>
            </a:r>
            <a:endParaRPr lang="en-CN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FFB1926-375F-CBCB-AE9E-B2D1935AEB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9389" y="1575250"/>
            <a:ext cx="1714500" cy="2133600"/>
          </a:xfr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57AD67D4-A266-BD80-3741-688CC7C0B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9892" y="0"/>
            <a:ext cx="1112108" cy="1112108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1F18E57B-05A7-306C-14A9-C3275B3A55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6163" y="5457964"/>
            <a:ext cx="2453503" cy="18401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9AE32B-FEC3-620E-8C46-B714E48631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6885" y="1864860"/>
            <a:ext cx="2554931" cy="1407261"/>
          </a:xfrm>
          <a:prstGeom prst="rect">
            <a:avLst/>
          </a:prstGeom>
        </p:spPr>
      </p:pic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3334F790-C8CC-33CC-F90B-A95FB2ABB9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9071" y="1691095"/>
            <a:ext cx="2031118" cy="2017755"/>
          </a:xfrm>
          <a:prstGeom prst="rect">
            <a:avLst/>
          </a:prstGeom>
        </p:spPr>
      </p:pic>
      <p:pic>
        <p:nvPicPr>
          <p:cNvPr id="13" name="Picture 12" descr="Chart&#10;&#10;Description automatically generated">
            <a:extLst>
              <a:ext uri="{FF2B5EF4-FFF2-40B4-BE49-F238E27FC236}">
                <a16:creationId xmlns:a16="http://schemas.microsoft.com/office/drawing/2014/main" id="{16B35A27-DFB5-BAD0-B0AB-509292E2D1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02294" y="1407318"/>
            <a:ext cx="3184502" cy="24694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AAF2D2B-316A-ADF3-1158-9D87DA66B3CA}"/>
              </a:ext>
            </a:extLst>
          </p:cNvPr>
          <p:cNvSpPr txBox="1"/>
          <p:nvPr/>
        </p:nvSpPr>
        <p:spPr>
          <a:xfrm>
            <a:off x="726234" y="3932080"/>
            <a:ext cx="2020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GPU</a:t>
            </a:r>
            <a:r>
              <a:rPr lang="zh-CN" altLang="en-US" dirty="0"/>
              <a:t> </a:t>
            </a:r>
            <a:r>
              <a:rPr lang="en-US" altLang="zh-CN" dirty="0"/>
              <a:t>Cluster</a:t>
            </a:r>
            <a:r>
              <a:rPr lang="zh-CN" altLang="en-US" dirty="0"/>
              <a:t> </a:t>
            </a:r>
            <a:r>
              <a:rPr lang="en-US" altLang="zh-CN" dirty="0"/>
              <a:t>-</a:t>
            </a:r>
            <a:r>
              <a:rPr lang="zh-CN" altLang="en-US" dirty="0"/>
              <a:t> </a:t>
            </a:r>
            <a:r>
              <a:rPr lang="en-CN" dirty="0"/>
              <a:t>Ring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8B256B-96BB-1252-7ABA-FAA9DAC91A68}"/>
              </a:ext>
            </a:extLst>
          </p:cNvPr>
          <p:cNvSpPr txBox="1"/>
          <p:nvPr/>
        </p:nvSpPr>
        <p:spPr>
          <a:xfrm>
            <a:off x="3326885" y="3944645"/>
            <a:ext cx="2361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GPU</a:t>
            </a:r>
            <a:r>
              <a:rPr lang="zh-CN" altLang="en-US" dirty="0"/>
              <a:t> </a:t>
            </a:r>
            <a:r>
              <a:rPr lang="en-US" altLang="zh-CN" dirty="0"/>
              <a:t>Cluster</a:t>
            </a:r>
            <a:r>
              <a:rPr lang="zh-CN" altLang="en-US" dirty="0"/>
              <a:t>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2D</a:t>
            </a:r>
            <a:r>
              <a:rPr lang="zh-CN" altLang="en-US" dirty="0"/>
              <a:t> </a:t>
            </a:r>
            <a:r>
              <a:rPr lang="en-CN" dirty="0"/>
              <a:t>Tree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C5DC9B-97C0-ABAE-7BD8-D5D41FA089A8}"/>
              </a:ext>
            </a:extLst>
          </p:cNvPr>
          <p:cNvSpPr txBox="1"/>
          <p:nvPr/>
        </p:nvSpPr>
        <p:spPr>
          <a:xfrm>
            <a:off x="6399081" y="3792107"/>
            <a:ext cx="26858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Sunway</a:t>
            </a:r>
            <a:r>
              <a:rPr lang="zh-CN" altLang="en-US" dirty="0"/>
              <a:t> </a:t>
            </a:r>
            <a:r>
              <a:rPr lang="en-US" altLang="zh-CN" dirty="0"/>
              <a:t>Super</a:t>
            </a:r>
            <a:r>
              <a:rPr lang="zh-CN" altLang="en-US" dirty="0"/>
              <a:t> </a:t>
            </a:r>
            <a:r>
              <a:rPr lang="en-US" altLang="zh-CN" dirty="0"/>
              <a:t>Computer</a:t>
            </a:r>
          </a:p>
          <a:p>
            <a:r>
              <a:rPr lang="en-US" dirty="0"/>
              <a:t>SW</a:t>
            </a:r>
            <a:r>
              <a:rPr lang="en-US" altLang="zh-CN" dirty="0"/>
              <a:t>26010-Pro [Zhu et al.]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2D mesh</a:t>
            </a:r>
            <a:endParaRPr lang="en-CN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32B49AD-4AE5-3876-76D8-356562C56D81}"/>
              </a:ext>
            </a:extLst>
          </p:cNvPr>
          <p:cNvSpPr txBox="1"/>
          <p:nvPr/>
        </p:nvSpPr>
        <p:spPr>
          <a:xfrm>
            <a:off x="9351346" y="3891769"/>
            <a:ext cx="2284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TPUv4 [</a:t>
            </a:r>
            <a:r>
              <a:rPr lang="en-US" dirty="0" err="1"/>
              <a:t>Jouppi</a:t>
            </a:r>
            <a:r>
              <a:rPr lang="en-US" dirty="0"/>
              <a:t> et al.] </a:t>
            </a:r>
          </a:p>
          <a:p>
            <a:r>
              <a:rPr lang="en-US" dirty="0"/>
              <a:t>– 3D Cube</a:t>
            </a:r>
            <a:endParaRPr lang="en-US" altLang="zh-CN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AA96999-1E12-E7CA-7FB8-DA779F2E5E87}"/>
              </a:ext>
            </a:extLst>
          </p:cNvPr>
          <p:cNvSpPr txBox="1">
            <a:spLocks/>
          </p:cNvSpPr>
          <p:nvPr/>
        </p:nvSpPr>
        <p:spPr>
          <a:xfrm>
            <a:off x="838200" y="4981240"/>
            <a:ext cx="1068312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N" dirty="0"/>
              <a:t>Takeaway: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CN" dirty="0"/>
              <a:t>High</a:t>
            </a:r>
            <a:r>
              <a:rPr lang="en-US" altLang="zh-CN" dirty="0"/>
              <a:t>-dimension</a:t>
            </a:r>
            <a:r>
              <a:rPr lang="zh-CN" altLang="en-US" dirty="0"/>
              <a:t> </a:t>
            </a:r>
            <a:r>
              <a:rPr lang="en-CN" altLang="zh-CN" dirty="0">
                <a:solidFill>
                  <a:srgbClr val="FF0000"/>
                </a:solidFill>
              </a:rPr>
              <a:t>t</a:t>
            </a:r>
            <a:r>
              <a:rPr lang="en-CN" dirty="0">
                <a:solidFill>
                  <a:srgbClr val="FF0000"/>
                </a:solidFill>
              </a:rPr>
              <a:t>opology awareness </a:t>
            </a:r>
            <a:r>
              <a:rPr lang="en-CN" dirty="0"/>
              <a:t>is essential in group paritioning.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AFBAEF62-65FA-EEEE-1C23-1359F22FD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03CEB-AF05-564E-8E7C-07686CADEA51}" type="slidenum">
              <a:rPr lang="en-CN" smtClean="0"/>
              <a:t>9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009428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25433</TotalTime>
  <Words>870</Words>
  <Application>Microsoft Macintosh PowerPoint</Application>
  <PresentationFormat>Widescreen</PresentationFormat>
  <Paragraphs>171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CMMI10</vt:lpstr>
      <vt:lpstr>CMR7</vt:lpstr>
      <vt:lpstr>CMSY10</vt:lpstr>
      <vt:lpstr>LinLibertineO-Identity-H</vt:lpstr>
      <vt:lpstr>LinLibertineT</vt:lpstr>
      <vt:lpstr>OpenSans</vt:lpstr>
      <vt:lpstr>Aptos</vt:lpstr>
      <vt:lpstr>Aptos Display</vt:lpstr>
      <vt:lpstr>Arial</vt:lpstr>
      <vt:lpstr>Cambria Math</vt:lpstr>
      <vt:lpstr>Lato</vt:lpstr>
      <vt:lpstr>Times New Roman</vt:lpstr>
      <vt:lpstr>Office Theme</vt:lpstr>
      <vt:lpstr>Centauri:  Enabling Efficient Scheduling for Communication-Computation Overlap  in Large Model Training via Communication Partitioning  </vt:lpstr>
      <vt:lpstr>First, what is a good communication? </vt:lpstr>
      <vt:lpstr>Background</vt:lpstr>
      <vt:lpstr>Challenges and Key Insights</vt:lpstr>
      <vt:lpstr>Challenges and Key Insights</vt:lpstr>
      <vt:lpstr>Centauri-Overview</vt:lpstr>
      <vt:lpstr>Centauri-Primitive Partition</vt:lpstr>
      <vt:lpstr>Centauri-Primitive Partition</vt:lpstr>
      <vt:lpstr>Centauri-Group Partition</vt:lpstr>
      <vt:lpstr>Centauri-Group Partition</vt:lpstr>
      <vt:lpstr>Centauri-Workload Partition</vt:lpstr>
      <vt:lpstr>Centauri-Operation Level Scheduling</vt:lpstr>
      <vt:lpstr>Centauri-Operation Level Scheduling</vt:lpstr>
      <vt:lpstr>Centauri-Layer Level Scheduling</vt:lpstr>
      <vt:lpstr>Centauri-Layer Level Scheduling</vt:lpstr>
      <vt:lpstr>Centauri-Model Level Scheduling</vt:lpstr>
      <vt:lpstr>Centauri-Model Level Scheduling</vt:lpstr>
      <vt:lpstr>Centauri-Model Level Scheduling</vt:lpstr>
      <vt:lpstr>Evaluation-Setting</vt:lpstr>
      <vt:lpstr>Evaluation-Single Parallelism</vt:lpstr>
      <vt:lpstr>Evaluation-Hybrid Parallelism</vt:lpstr>
      <vt:lpstr>Evaluation-Scalability</vt:lpstr>
      <vt:lpstr>Evaluation-FSDP Case Study</vt:lpstr>
      <vt:lpstr>Thanks!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陈 畅</dc:creator>
  <cp:lastModifiedBy>陈 畅</cp:lastModifiedBy>
  <cp:revision>221</cp:revision>
  <dcterms:created xsi:type="dcterms:W3CDTF">2024-04-18T07:37:19Z</dcterms:created>
  <dcterms:modified xsi:type="dcterms:W3CDTF">2024-06-18T13:27:42Z</dcterms:modified>
</cp:coreProperties>
</file>